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4"/>
    <p:sldMasterId id="2147483696" r:id="rId5"/>
    <p:sldMasterId id="2147483780" r:id="rId6"/>
    <p:sldMasterId id="2147483792" r:id="rId7"/>
  </p:sldMasterIdLst>
  <p:notesMasterIdLst>
    <p:notesMasterId r:id="rId19"/>
  </p:notesMasterIdLst>
  <p:sldIdLst>
    <p:sldId id="355" r:id="rId8"/>
    <p:sldId id="363" r:id="rId9"/>
    <p:sldId id="502" r:id="rId10"/>
    <p:sldId id="503" r:id="rId11"/>
    <p:sldId id="506" r:id="rId12"/>
    <p:sldId id="505" r:id="rId13"/>
    <p:sldId id="504" r:id="rId14"/>
    <p:sldId id="507" r:id="rId15"/>
    <p:sldId id="508" r:id="rId16"/>
    <p:sldId id="509" r:id="rId17"/>
    <p:sldId id="356" r:id="rId1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FC0"/>
    <a:srgbClr val="CCECFF"/>
    <a:srgbClr val="007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5290" autoAdjust="0"/>
  </p:normalViewPr>
  <p:slideViewPr>
    <p:cSldViewPr snapToGrid="0">
      <p:cViewPr varScale="1">
        <p:scale>
          <a:sx n="73" d="100"/>
          <a:sy n="73" d="100"/>
        </p:scale>
        <p:origin x="486"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3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uk-UA"/>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4C60421-9E49-4B2D-86D3-CCE69CB299B0}" type="datetimeFigureOut">
              <a:rPr lang="uk-UA" smtClean="0"/>
              <a:t>10.09.2020</a:t>
            </a:fld>
            <a:endParaRPr lang="uk-UA"/>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uk-UA"/>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uk-UA"/>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5F9FC68-FCEA-47FD-9182-10A5FF7E46F5}" type="slidenum">
              <a:rPr lang="uk-UA" smtClean="0"/>
              <a:t>‹#›</a:t>
            </a:fld>
            <a:endParaRPr lang="uk-UA"/>
          </a:p>
        </p:txBody>
      </p:sp>
    </p:spTree>
    <p:extLst>
      <p:ext uri="{BB962C8B-B14F-4D97-AF65-F5344CB8AC3E}">
        <p14:creationId xmlns:p14="http://schemas.microsoft.com/office/powerpoint/2010/main" val="285521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175787" y="5541235"/>
            <a:ext cx="7680853" cy="1176536"/>
          </a:xfrm>
        </p:spPr>
        <p:txBody>
          <a:bodyPr>
            <a:normAutofit/>
          </a:bodyPr>
          <a:lstStyle>
            <a:lvl1pPr marL="0" indent="0" algn="l">
              <a:buNone/>
              <a:defRPr sz="2667">
                <a:solidFill>
                  <a:schemeClr val="tx2">
                    <a:lumMod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p>
        </p:txBody>
      </p:sp>
      <p:grpSp>
        <p:nvGrpSpPr>
          <p:cNvPr id="9" name="Группа 8"/>
          <p:cNvGrpSpPr/>
          <p:nvPr userDrawn="1"/>
        </p:nvGrpSpPr>
        <p:grpSpPr>
          <a:xfrm>
            <a:off x="1007435" y="5689226"/>
            <a:ext cx="2631679" cy="620093"/>
            <a:chOff x="365992" y="4011910"/>
            <a:chExt cx="3056023" cy="720080"/>
          </a:xfrm>
        </p:grpSpPr>
        <p:pic>
          <p:nvPicPr>
            <p:cNvPr id="10" name="Picture 4" descr="E:\Work\Ekma\2018\InPUT-08\0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Work\Ekma\2018\InPUT-08\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Прямая соединительная линия 11"/>
          <p:cNvCxnSpPr/>
          <p:nvPr userDrawn="1"/>
        </p:nvCxnSpPr>
        <p:spPr>
          <a:xfrm>
            <a:off x="0" y="2372883"/>
            <a:ext cx="12192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3" name="Пирог 12"/>
          <p:cNvSpPr/>
          <p:nvPr userDrawn="1"/>
        </p:nvSpPr>
        <p:spPr>
          <a:xfrm>
            <a:off x="-419538" y="1953345"/>
            <a:ext cx="839076" cy="839076"/>
          </a:xfrm>
          <a:prstGeom prst="pie">
            <a:avLst>
              <a:gd name="adj1" fmla="val 16219914"/>
              <a:gd name="adj2" fmla="val 5427457"/>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sp>
        <p:nvSpPr>
          <p:cNvPr id="14" name="Заголовок 1"/>
          <p:cNvSpPr>
            <a:spLocks noGrp="1"/>
          </p:cNvSpPr>
          <p:nvPr>
            <p:ph type="ctrTitle"/>
          </p:nvPr>
        </p:nvSpPr>
        <p:spPr>
          <a:xfrm>
            <a:off x="4175787" y="2756925"/>
            <a:ext cx="7680853" cy="2688299"/>
          </a:xfrm>
        </p:spPr>
        <p:txBody>
          <a:bodyPr anchor="t">
            <a:normAutofit/>
          </a:bodyPr>
          <a:lstStyle>
            <a:lvl1pPr algn="l">
              <a:defRPr lang="ru-RU" sz="4800" kern="1200" baseline="0">
                <a:solidFill>
                  <a:srgbClr val="FC6C00"/>
                </a:solidFill>
                <a:latin typeface="Arial" pitchFamily="34" charset="0"/>
                <a:ea typeface="+mj-ea"/>
                <a:cs typeface="Arial" pitchFamily="34" charset="0"/>
              </a:defRPr>
            </a:lvl1pPr>
          </a:lstStyle>
          <a:p>
            <a:r>
              <a:rPr lang="ru-RU"/>
              <a:t>Образец заголовка</a:t>
            </a:r>
          </a:p>
        </p:txBody>
      </p:sp>
      <p:pic>
        <p:nvPicPr>
          <p:cNvPr id="17" name="Picture 2" descr="D:\Work PAUL\2018\InPUT-08\LogoE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14989" y="547054"/>
            <a:ext cx="3377472" cy="136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6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Picture">
    <p:spTree>
      <p:nvGrpSpPr>
        <p:cNvPr id="1" name=""/>
        <p:cNvGrpSpPr/>
        <p:nvPr/>
      </p:nvGrpSpPr>
      <p:grpSpPr>
        <a:xfrm>
          <a:off x="0" y="0"/>
          <a:ext cx="0" cy="0"/>
          <a:chOff x="0" y="0"/>
          <a:chExt cx="0" cy="0"/>
        </a:xfrm>
      </p:grpSpPr>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Work PAUL\2018\InPUT-08\Log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
        <p:nvSpPr>
          <p:cNvPr id="7" name="Рисунок 6"/>
          <p:cNvSpPr>
            <a:spLocks noGrp="1"/>
          </p:cNvSpPr>
          <p:nvPr>
            <p:ph type="pic" sz="quarter" idx="12"/>
          </p:nvPr>
        </p:nvSpPr>
        <p:spPr>
          <a:xfrm>
            <a:off x="367104" y="1619060"/>
            <a:ext cx="11494696" cy="4862517"/>
          </a:xfrm>
          <a:prstGeom prst="round2DiagRect">
            <a:avLst>
              <a:gd name="adj1" fmla="val 12374"/>
              <a:gd name="adj2" fmla="val 0"/>
            </a:avLst>
          </a:prstGeom>
        </p:spPr>
        <p:txBody>
          <a:bodyPr>
            <a:normAutofit/>
          </a:bodyPr>
          <a:lstStyle>
            <a:lvl1pPr marL="0" indent="0">
              <a:buNone/>
              <a:defRPr sz="2133"/>
            </a:lvl1pPr>
          </a:lstStyle>
          <a:p>
            <a:endParaRPr lang="ru-RU"/>
          </a:p>
        </p:txBody>
      </p:sp>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sp>
        <p:nvSpPr>
          <p:cNvPr id="26" name="Текст 2"/>
          <p:cNvSpPr>
            <a:spLocks noGrp="1"/>
          </p:cNvSpPr>
          <p:nvPr>
            <p:ph type="body" idx="11"/>
          </p:nvPr>
        </p:nvSpPr>
        <p:spPr>
          <a:xfrm>
            <a:off x="4241977" y="1619059"/>
            <a:ext cx="7620580" cy="657813"/>
          </a:xfrm>
        </p:spPr>
        <p:txBody>
          <a:bodyPr numCol="1" spcCol="360000" anchor="t">
            <a:normAutofit/>
          </a:bodyPr>
          <a:lstStyle>
            <a:lvl1pPr marL="0" indent="0">
              <a:buNone/>
              <a:defRPr lang="ru-RU" sz="2667" b="1" kern="1200" smtClean="0">
                <a:solidFill>
                  <a:srgbClr val="FC6C00"/>
                </a:solidFill>
                <a:latin typeface="+mn-lt"/>
                <a:ea typeface="+mn-ea"/>
                <a:cs typeface="+mn-cs"/>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grpSp>
        <p:nvGrpSpPr>
          <p:cNvPr id="16" name="Группа 15"/>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566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18" name="Picture 2" descr="D:\Work PAUL\2018\InPUT-08\012.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t="2" b="2469"/>
          <a:stretch/>
        </p:blipFill>
        <p:spPr bwMode="auto">
          <a:xfrm>
            <a:off x="-3" y="10911"/>
            <a:ext cx="4580637" cy="447420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Work PAUL\2018\InPUT-08\012.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t="2" b="2469"/>
          <a:stretch/>
        </p:blipFill>
        <p:spPr bwMode="auto">
          <a:xfrm flipH="1" flipV="1">
            <a:off x="7611363" y="2395997"/>
            <a:ext cx="4580637" cy="44742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Work PAUL\2018\InPUT-08\Log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4037" y="836713"/>
            <a:ext cx="3490155" cy="1411761"/>
          </a:xfrm>
          <a:prstGeom prst="rect">
            <a:avLst/>
          </a:prstGeom>
          <a:noFill/>
          <a:extLst>
            <a:ext uri="{909E8E84-426E-40DD-AFC4-6F175D3DCCD1}">
              <a14:hiddenFill xmlns:a14="http://schemas.microsoft.com/office/drawing/2010/main">
                <a:solidFill>
                  <a:srgbClr val="FFFFFF"/>
                </a:solidFill>
              </a14:hiddenFill>
            </a:ext>
          </a:extLst>
        </p:spPr>
      </p:pic>
      <p:sp>
        <p:nvSpPr>
          <p:cNvPr id="17" name="Номер слайда 1"/>
          <p:cNvSpPr txBox="1">
            <a:spLocks/>
          </p:cNvSpPr>
          <p:nvPr userDrawn="1"/>
        </p:nvSpPr>
        <p:spPr>
          <a:xfrm>
            <a:off x="11862557" y="996782"/>
            <a:ext cx="329444" cy="365125"/>
          </a:xfrm>
          <a:prstGeom prst="rect">
            <a:avLst/>
          </a:prstGeom>
        </p:spPr>
        <p:txBody>
          <a:bodyPr vert="horz" wrap="none" lIns="0" tIns="0" rIns="96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grpSp>
        <p:nvGrpSpPr>
          <p:cNvPr id="21" name="Группа 20"/>
          <p:cNvGrpSpPr/>
          <p:nvPr/>
        </p:nvGrpSpPr>
        <p:grpSpPr>
          <a:xfrm>
            <a:off x="4367808" y="2852937"/>
            <a:ext cx="3456384" cy="814415"/>
            <a:chOff x="365992" y="4011910"/>
            <a:chExt cx="3056023" cy="720080"/>
          </a:xfrm>
        </p:grpSpPr>
        <p:pic>
          <p:nvPicPr>
            <p:cNvPr id="24" name="Picture 4" descr="E:\Work\Ekma\2018\InPUT-08\0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E:\Work\Ekma\2018\InPUT-08\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201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175787" y="5541235"/>
            <a:ext cx="7680853" cy="1176536"/>
          </a:xfrm>
        </p:spPr>
        <p:txBody>
          <a:bodyPr>
            <a:normAutofit/>
          </a:bodyPr>
          <a:lstStyle>
            <a:lvl1pPr marL="0" indent="0" algn="l">
              <a:buNone/>
              <a:defRPr sz="2667">
                <a:solidFill>
                  <a:schemeClr val="tx2">
                    <a:lumMod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p>
        </p:txBody>
      </p:sp>
      <p:grpSp>
        <p:nvGrpSpPr>
          <p:cNvPr id="9" name="Группа 8"/>
          <p:cNvGrpSpPr/>
          <p:nvPr userDrawn="1"/>
        </p:nvGrpSpPr>
        <p:grpSpPr>
          <a:xfrm>
            <a:off x="1007435" y="5689226"/>
            <a:ext cx="2631679" cy="620093"/>
            <a:chOff x="365992" y="4011910"/>
            <a:chExt cx="3056023" cy="720080"/>
          </a:xfrm>
        </p:grpSpPr>
        <p:pic>
          <p:nvPicPr>
            <p:cNvPr id="10" name="Picture 4" descr="E:\Work\Ekma\2018\InPUT-08\0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Work\Ekma\2018\InPUT-08\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Прямая соединительная линия 11"/>
          <p:cNvCxnSpPr/>
          <p:nvPr userDrawn="1"/>
        </p:nvCxnSpPr>
        <p:spPr>
          <a:xfrm>
            <a:off x="0" y="2372883"/>
            <a:ext cx="12192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3" name="Пирог 12"/>
          <p:cNvSpPr/>
          <p:nvPr userDrawn="1"/>
        </p:nvSpPr>
        <p:spPr>
          <a:xfrm>
            <a:off x="-419538" y="1953345"/>
            <a:ext cx="839076" cy="839076"/>
          </a:xfrm>
          <a:prstGeom prst="pie">
            <a:avLst>
              <a:gd name="adj1" fmla="val 16219914"/>
              <a:gd name="adj2" fmla="val 5427457"/>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sp>
        <p:nvSpPr>
          <p:cNvPr id="14" name="Заголовок 1"/>
          <p:cNvSpPr>
            <a:spLocks noGrp="1"/>
          </p:cNvSpPr>
          <p:nvPr>
            <p:ph type="ctrTitle"/>
          </p:nvPr>
        </p:nvSpPr>
        <p:spPr>
          <a:xfrm>
            <a:off x="4175787" y="2756925"/>
            <a:ext cx="7680853" cy="2688299"/>
          </a:xfrm>
        </p:spPr>
        <p:txBody>
          <a:bodyPr anchor="t">
            <a:normAutofit/>
          </a:bodyPr>
          <a:lstStyle>
            <a:lvl1pPr algn="l">
              <a:defRPr lang="ru-RU" sz="4800" kern="1200" baseline="0">
                <a:solidFill>
                  <a:srgbClr val="FC6C00"/>
                </a:solidFill>
                <a:latin typeface="Arial" pitchFamily="34" charset="0"/>
                <a:ea typeface="+mj-ea"/>
                <a:cs typeface="Arial" pitchFamily="34" charset="0"/>
              </a:defRPr>
            </a:lvl1pPr>
          </a:lstStyle>
          <a:p>
            <a:r>
              <a:rPr lang="ru-RU"/>
              <a:t>Образец заголовка</a:t>
            </a:r>
          </a:p>
        </p:txBody>
      </p:sp>
      <p:pic>
        <p:nvPicPr>
          <p:cNvPr id="17" name="Picture 2" descr="D:\Work PAUL\2018\InPUT-08\LogoE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14989" y="547054"/>
            <a:ext cx="3377472" cy="136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4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ver-2">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75787" y="2756925"/>
            <a:ext cx="7680853" cy="2688299"/>
          </a:xfrm>
        </p:spPr>
        <p:txBody>
          <a:bodyPr anchor="t">
            <a:normAutofit/>
          </a:bodyPr>
          <a:lstStyle>
            <a:lvl1pPr algn="l">
              <a:defRPr lang="ru-RU" sz="4800" kern="1200" baseline="0">
                <a:solidFill>
                  <a:srgbClr val="FC6C00"/>
                </a:solidFill>
                <a:latin typeface="Arial" pitchFamily="34" charset="0"/>
                <a:ea typeface="+mj-ea"/>
                <a:cs typeface="Arial" pitchFamily="34" charset="0"/>
              </a:defRPr>
            </a:lvl1pPr>
          </a:lstStyle>
          <a:p>
            <a:r>
              <a:rPr lang="ru-RU"/>
              <a:t>Образец заголовка</a:t>
            </a:r>
          </a:p>
        </p:txBody>
      </p:sp>
      <p:sp>
        <p:nvSpPr>
          <p:cNvPr id="3" name="Подзаголовок 2"/>
          <p:cNvSpPr>
            <a:spLocks noGrp="1"/>
          </p:cNvSpPr>
          <p:nvPr>
            <p:ph type="subTitle" idx="1"/>
          </p:nvPr>
        </p:nvSpPr>
        <p:spPr>
          <a:xfrm>
            <a:off x="431371" y="5541235"/>
            <a:ext cx="7670304" cy="1316765"/>
          </a:xfrm>
        </p:spPr>
        <p:txBody>
          <a:bodyPr>
            <a:normAutofit/>
          </a:bodyPr>
          <a:lstStyle>
            <a:lvl1pPr marL="0" indent="0" algn="l">
              <a:buNone/>
              <a:defRPr sz="2667">
                <a:solidFill>
                  <a:schemeClr val="tx2">
                    <a:lumMod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p>
        </p:txBody>
      </p:sp>
      <p:grpSp>
        <p:nvGrpSpPr>
          <p:cNvPr id="16" name="Группа 15"/>
          <p:cNvGrpSpPr/>
          <p:nvPr userDrawn="1"/>
        </p:nvGrpSpPr>
        <p:grpSpPr>
          <a:xfrm>
            <a:off x="8414989" y="5637246"/>
            <a:ext cx="3168352" cy="746548"/>
            <a:chOff x="365992" y="4011910"/>
            <a:chExt cx="3056023" cy="720080"/>
          </a:xfrm>
        </p:grpSpPr>
        <p:pic>
          <p:nvPicPr>
            <p:cNvPr id="17" name="Picture 4" descr="E:\Work\Ekma\2018\InPUT-08\0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E:\Work\Ekma\2018\InPUT-08\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D:\Work PAUL\2018\InPUT-08\010.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998" y="22086"/>
            <a:ext cx="4655053" cy="46550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414989" y="547054"/>
            <a:ext cx="3377472" cy="136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813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pic>
        <p:nvPicPr>
          <p:cNvPr id="2051" name="Picture 3" descr="D:\Work PAUL\2018\InPUT-08\AWS-greengrass-VMware-vSphere.jpeg"/>
          <p:cNvPicPr>
            <a:picLocks noChangeAspect="1" noChangeArrowheads="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310" y="0"/>
            <a:ext cx="12195311" cy="520290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userDrawn="1"/>
        </p:nvSpPr>
        <p:spPr>
          <a:xfrm>
            <a:off x="0" y="0"/>
            <a:ext cx="12192000" cy="3525011"/>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white"/>
              </a:solidFill>
            </a:endParaRPr>
          </a:p>
        </p:txBody>
      </p:sp>
      <p:grpSp>
        <p:nvGrpSpPr>
          <p:cNvPr id="12" name="Группа 11"/>
          <p:cNvGrpSpPr/>
          <p:nvPr userDrawn="1"/>
        </p:nvGrpSpPr>
        <p:grpSpPr>
          <a:xfrm>
            <a:off x="8414989" y="5612209"/>
            <a:ext cx="3168352" cy="746548"/>
            <a:chOff x="365992" y="4011910"/>
            <a:chExt cx="3056023" cy="720080"/>
          </a:xfrm>
        </p:grpSpPr>
        <p:pic>
          <p:nvPicPr>
            <p:cNvPr id="13" name="Picture 4" descr="E:\Work\Ekma\2018\InPUT-08\0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E:\Work\Ekma\2018\InPUT-08\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Овал 20"/>
          <p:cNvSpPr/>
          <p:nvPr userDrawn="1"/>
        </p:nvSpPr>
        <p:spPr>
          <a:xfrm>
            <a:off x="630759" y="4692583"/>
            <a:ext cx="960107" cy="960107"/>
          </a:xfrm>
          <a:prstGeom prst="ellipse">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867" b="1">
                <a:solidFill>
                  <a:prstClr val="white"/>
                </a:solidFill>
                <a:latin typeface="Arial" pitchFamily="34" charset="0"/>
                <a:cs typeface="Arial" pitchFamily="34" charset="0"/>
              </a:rPr>
              <a:t>2018</a:t>
            </a:r>
          </a:p>
        </p:txBody>
      </p:sp>
      <p:sp>
        <p:nvSpPr>
          <p:cNvPr id="2" name="Заголовок 1"/>
          <p:cNvSpPr>
            <a:spLocks noGrp="1"/>
          </p:cNvSpPr>
          <p:nvPr>
            <p:ph type="ctrTitle"/>
          </p:nvPr>
        </p:nvSpPr>
        <p:spPr>
          <a:xfrm>
            <a:off x="4271797" y="2468894"/>
            <a:ext cx="7584843" cy="2496277"/>
          </a:xfrm>
        </p:spPr>
        <p:txBody>
          <a:bodyPr anchor="t">
            <a:normAutofit/>
          </a:bodyPr>
          <a:lstStyle>
            <a:lvl1pPr algn="l">
              <a:defRPr lang="ru-RU" sz="4800" kern="1200" baseline="0">
                <a:solidFill>
                  <a:srgbClr val="FC6C00"/>
                </a:solidFill>
                <a:latin typeface="Arial" pitchFamily="34" charset="0"/>
                <a:ea typeface="+mj-ea"/>
                <a:cs typeface="Arial" pitchFamily="34" charset="0"/>
              </a:defRPr>
            </a:lvl1pPr>
          </a:lstStyle>
          <a:p>
            <a:r>
              <a:rPr lang="ru-RU"/>
              <a:t>Образец заголовка</a:t>
            </a:r>
          </a:p>
        </p:txBody>
      </p:sp>
      <p:sp>
        <p:nvSpPr>
          <p:cNvPr id="3" name="Подзаголовок 2"/>
          <p:cNvSpPr>
            <a:spLocks noGrp="1"/>
          </p:cNvSpPr>
          <p:nvPr>
            <p:ph type="subTitle" idx="1"/>
          </p:nvPr>
        </p:nvSpPr>
        <p:spPr>
          <a:xfrm>
            <a:off x="527382" y="5985785"/>
            <a:ext cx="6528725" cy="531721"/>
          </a:xfrm>
        </p:spPr>
        <p:txBody>
          <a:bodyPr>
            <a:normAutofit/>
          </a:bodyPr>
          <a:lstStyle>
            <a:lvl1pPr marL="0" indent="0" algn="l" defTabSz="1219170" rtl="0" eaLnBrk="1" latinLnBrk="0" hangingPunct="1">
              <a:buNone/>
              <a:defRPr lang="ru-RU" sz="2667" kern="1200" spc="0" baseline="0">
                <a:solidFill>
                  <a:schemeClr val="tx2">
                    <a:lumMod val="75000"/>
                  </a:schemeClr>
                </a:solidFill>
                <a:latin typeface="Arial" pitchFamily="34" charset="0"/>
                <a:ea typeface="+mn-ea"/>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p>
        </p:txBody>
      </p:sp>
      <p:pic>
        <p:nvPicPr>
          <p:cNvPr id="17" name="Picture 2" descr="D:\Work PAUL\2018\InPUT-08\LogoE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14989" y="547054"/>
            <a:ext cx="3377472" cy="136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555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ext_1 Colomn">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6" y="1519245"/>
            <a:ext cx="9217023" cy="757627"/>
          </a:xfrm>
        </p:spPr>
        <p:txBody>
          <a:bodyPr anchor="t">
            <a:normAutofit/>
          </a:bodyPr>
          <a:lstStyle>
            <a:lvl1pPr algn="l">
              <a:defRPr lang="ru-RU" sz="4267"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1188238" y="2660915"/>
            <a:ext cx="10380369" cy="3744416"/>
          </a:xfrm>
        </p:spPr>
        <p:txBody>
          <a:bodyPr anchor="t">
            <a:normAutofit/>
          </a:bodyPr>
          <a:lstStyle>
            <a:lvl1pPr marL="0" indent="0">
              <a:buNone/>
              <a:defRPr lang="ru-RU" sz="2667"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grpSp>
        <p:nvGrpSpPr>
          <p:cNvPr id="18" name="Группа 17"/>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87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ext_2 Colomn">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6" y="1519245"/>
            <a:ext cx="9217023" cy="757627"/>
          </a:xfrm>
        </p:spPr>
        <p:txBody>
          <a:bodyPr anchor="t">
            <a:normAutofit/>
          </a:bodyPr>
          <a:lstStyle>
            <a:lvl1pPr algn="l">
              <a:defRPr lang="ru-RU" sz="4267"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1188238" y="2660915"/>
            <a:ext cx="10380369" cy="3744416"/>
          </a:xfrm>
        </p:spPr>
        <p:txBody>
          <a:bodyPr numCol="2" spcCol="360000" anchor="t">
            <a:normAutofit/>
          </a:bodyPr>
          <a:lstStyle>
            <a:lvl1pPr marL="0" indent="0">
              <a:buNone/>
              <a:defRPr lang="ru-RU" sz="2667"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grpSp>
        <p:nvGrpSpPr>
          <p:cNvPr id="16" name="Группа 15"/>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133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ext_3 Colomn">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6" y="1519245"/>
            <a:ext cx="9217023" cy="757627"/>
          </a:xfrm>
        </p:spPr>
        <p:txBody>
          <a:bodyPr anchor="t">
            <a:normAutofit/>
          </a:bodyPr>
          <a:lstStyle>
            <a:lvl1pPr algn="l">
              <a:defRPr lang="ru-RU" sz="4267"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1188238" y="2660915"/>
            <a:ext cx="10380369" cy="3744416"/>
          </a:xfrm>
        </p:spPr>
        <p:txBody>
          <a:bodyPr numCol="3" spcCol="360000" anchor="t">
            <a:normAutofit/>
          </a:bodyPr>
          <a:lstStyle>
            <a:lvl1pPr marL="0" indent="0">
              <a:buNone/>
              <a:defRPr lang="ru-RU" sz="2667"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grpSp>
        <p:nvGrpSpPr>
          <p:cNvPr id="16" name="Группа 15"/>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863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ext_2 Colomn + Bullet">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6" y="1519245"/>
            <a:ext cx="9217023" cy="757627"/>
          </a:xfrm>
        </p:spPr>
        <p:txBody>
          <a:bodyPr anchor="t">
            <a:normAutofit/>
          </a:bodyPr>
          <a:lstStyle>
            <a:lvl1pPr algn="l">
              <a:defRPr lang="ru-RU" sz="4267"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4271798" y="3332989"/>
            <a:ext cx="7296809" cy="2880320"/>
          </a:xfrm>
        </p:spPr>
        <p:txBody>
          <a:bodyPr numCol="2" spcCol="360000" anchor="t">
            <a:normAutofit/>
          </a:bodyPr>
          <a:lstStyle>
            <a:lvl1pPr marL="0" indent="0">
              <a:buNone/>
              <a:defRPr lang="ru-RU" sz="2667"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cxnSp>
        <p:nvCxnSpPr>
          <p:cNvPr id="21" name="Прямая соединительная линия 20"/>
          <p:cNvCxnSpPr/>
          <p:nvPr userDrawn="1"/>
        </p:nvCxnSpPr>
        <p:spPr>
          <a:xfrm>
            <a:off x="3599723" y="2660915"/>
            <a:ext cx="0" cy="3552395"/>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24" name="Текст 2"/>
          <p:cNvSpPr>
            <a:spLocks noGrp="1"/>
          </p:cNvSpPr>
          <p:nvPr>
            <p:ph type="body" idx="10"/>
          </p:nvPr>
        </p:nvSpPr>
        <p:spPr>
          <a:xfrm>
            <a:off x="1489130" y="2660915"/>
            <a:ext cx="2014583" cy="3552395"/>
          </a:xfrm>
        </p:spPr>
        <p:txBody>
          <a:bodyPr numCol="1" spcCol="360000" anchor="t">
            <a:normAutofit/>
          </a:bodyPr>
          <a:lstStyle>
            <a:lvl1pPr marL="228594" indent="-228594">
              <a:spcAft>
                <a:spcPts val="1600"/>
              </a:spcAft>
              <a:buClr>
                <a:srgbClr val="FC6C00"/>
              </a:buClr>
              <a:buFont typeface="Arial" pitchFamily="34" charset="0"/>
              <a:buChar char="Ɑ"/>
              <a:defRPr lang="ru-RU" sz="2400"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26" name="Текст 2"/>
          <p:cNvSpPr>
            <a:spLocks noGrp="1"/>
          </p:cNvSpPr>
          <p:nvPr>
            <p:ph type="body" idx="11"/>
          </p:nvPr>
        </p:nvSpPr>
        <p:spPr>
          <a:xfrm>
            <a:off x="4271798" y="2564906"/>
            <a:ext cx="7266989" cy="768085"/>
          </a:xfrm>
        </p:spPr>
        <p:txBody>
          <a:bodyPr numCol="1" spcCol="360000" anchor="t">
            <a:normAutofit/>
          </a:bodyPr>
          <a:lstStyle>
            <a:lvl1pPr marL="0" indent="0">
              <a:buNone/>
              <a:defRPr lang="ru-RU" sz="2667" b="1" kern="1200" smtClean="0">
                <a:solidFill>
                  <a:srgbClr val="FC6C00"/>
                </a:solidFill>
                <a:latin typeface="+mn-lt"/>
                <a:ea typeface="+mn-ea"/>
                <a:cs typeface="+mn-cs"/>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grpSp>
        <p:nvGrpSpPr>
          <p:cNvPr id="16" name="Группа 15"/>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514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Bullet + Picture">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6" y="1519245"/>
            <a:ext cx="9217023" cy="757627"/>
          </a:xfrm>
        </p:spPr>
        <p:txBody>
          <a:bodyPr anchor="t">
            <a:normAutofit/>
          </a:bodyPr>
          <a:lstStyle>
            <a:lvl1pPr algn="l">
              <a:defRPr lang="ru-RU" sz="4267"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1007435" y="4389106"/>
            <a:ext cx="2496279" cy="2144212"/>
          </a:xfrm>
        </p:spPr>
        <p:txBody>
          <a:bodyPr numCol="1" spcCol="360000" anchor="t">
            <a:normAutofit/>
          </a:bodyPr>
          <a:lstStyle>
            <a:lvl1pPr marL="0" indent="0">
              <a:buNone/>
              <a:defRPr lang="ru-RU" sz="2400"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cxnSp>
        <p:nvCxnSpPr>
          <p:cNvPr id="21" name="Прямая соединительная линия 20"/>
          <p:cNvCxnSpPr/>
          <p:nvPr userDrawn="1"/>
        </p:nvCxnSpPr>
        <p:spPr>
          <a:xfrm>
            <a:off x="3599723" y="2660915"/>
            <a:ext cx="0" cy="3552395"/>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24" name="Текст 2"/>
          <p:cNvSpPr>
            <a:spLocks noGrp="1"/>
          </p:cNvSpPr>
          <p:nvPr>
            <p:ph type="body" idx="10"/>
          </p:nvPr>
        </p:nvSpPr>
        <p:spPr>
          <a:xfrm>
            <a:off x="1007435" y="3236979"/>
            <a:ext cx="2496279" cy="1056117"/>
          </a:xfrm>
        </p:spPr>
        <p:txBody>
          <a:bodyPr numCol="1" spcCol="360000" anchor="t">
            <a:normAutofit/>
          </a:bodyPr>
          <a:lstStyle>
            <a:lvl1pPr marL="228594" indent="-228594">
              <a:spcAft>
                <a:spcPts val="1600"/>
              </a:spcAft>
              <a:buClr>
                <a:srgbClr val="FC6C00"/>
              </a:buClr>
              <a:buFont typeface="Arial" pitchFamily="34" charset="0"/>
              <a:buChar char="Ɑ"/>
              <a:defRPr lang="ru-RU" sz="2400"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26" name="Текст 2"/>
          <p:cNvSpPr>
            <a:spLocks noGrp="1"/>
          </p:cNvSpPr>
          <p:nvPr>
            <p:ph type="body" idx="11"/>
          </p:nvPr>
        </p:nvSpPr>
        <p:spPr>
          <a:xfrm>
            <a:off x="1007435" y="2520253"/>
            <a:ext cx="2496277" cy="524705"/>
          </a:xfrm>
        </p:spPr>
        <p:txBody>
          <a:bodyPr numCol="1" spcCol="360000" anchor="t">
            <a:normAutofit/>
          </a:bodyPr>
          <a:lstStyle>
            <a:lvl1pPr marL="0" indent="0">
              <a:buNone/>
              <a:defRPr lang="ru-RU" sz="2667" b="1" kern="1200" smtClean="0">
                <a:solidFill>
                  <a:srgbClr val="FC6C00"/>
                </a:solidFill>
                <a:latin typeface="+mn-lt"/>
                <a:ea typeface="+mn-ea"/>
                <a:cs typeface="+mn-cs"/>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7" name="Рисунок 6"/>
          <p:cNvSpPr>
            <a:spLocks noGrp="1"/>
          </p:cNvSpPr>
          <p:nvPr>
            <p:ph type="pic" sz="quarter" idx="12"/>
          </p:nvPr>
        </p:nvSpPr>
        <p:spPr>
          <a:xfrm>
            <a:off x="4133851" y="2501901"/>
            <a:ext cx="7727949" cy="3999441"/>
          </a:xfrm>
          <a:prstGeom prst="round2DiagRect">
            <a:avLst>
              <a:gd name="adj1" fmla="val 14788"/>
              <a:gd name="adj2" fmla="val 0"/>
            </a:avLst>
          </a:prstGeom>
        </p:spPr>
        <p:txBody>
          <a:bodyPr>
            <a:normAutofit/>
          </a:bodyPr>
          <a:lstStyle>
            <a:lvl1pPr marL="0" indent="0">
              <a:buNone/>
              <a:defRPr sz="2133"/>
            </a:lvl1pPr>
          </a:lstStyle>
          <a:p>
            <a:endParaRPr lang="ru-RU"/>
          </a:p>
        </p:txBody>
      </p:sp>
      <p:grpSp>
        <p:nvGrpSpPr>
          <p:cNvPr id="16" name="Группа 15"/>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0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2">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75787" y="2756925"/>
            <a:ext cx="7680853" cy="2688299"/>
          </a:xfrm>
        </p:spPr>
        <p:txBody>
          <a:bodyPr anchor="t">
            <a:normAutofit/>
          </a:bodyPr>
          <a:lstStyle>
            <a:lvl1pPr algn="l">
              <a:defRPr lang="ru-RU" sz="4800" kern="1200" baseline="0">
                <a:solidFill>
                  <a:srgbClr val="FC6C00"/>
                </a:solidFill>
                <a:latin typeface="Arial" pitchFamily="34" charset="0"/>
                <a:ea typeface="+mj-ea"/>
                <a:cs typeface="Arial" pitchFamily="34" charset="0"/>
              </a:defRPr>
            </a:lvl1pPr>
          </a:lstStyle>
          <a:p>
            <a:r>
              <a:rPr lang="ru-RU"/>
              <a:t>Образец заголовка</a:t>
            </a:r>
          </a:p>
        </p:txBody>
      </p:sp>
      <p:sp>
        <p:nvSpPr>
          <p:cNvPr id="3" name="Подзаголовок 2"/>
          <p:cNvSpPr>
            <a:spLocks noGrp="1"/>
          </p:cNvSpPr>
          <p:nvPr>
            <p:ph type="subTitle" idx="1"/>
          </p:nvPr>
        </p:nvSpPr>
        <p:spPr>
          <a:xfrm>
            <a:off x="431371" y="5541235"/>
            <a:ext cx="7670304" cy="1316765"/>
          </a:xfrm>
        </p:spPr>
        <p:txBody>
          <a:bodyPr>
            <a:normAutofit/>
          </a:bodyPr>
          <a:lstStyle>
            <a:lvl1pPr marL="0" indent="0" algn="l">
              <a:buNone/>
              <a:defRPr sz="2667">
                <a:solidFill>
                  <a:schemeClr val="tx2">
                    <a:lumMod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p>
        </p:txBody>
      </p:sp>
      <p:grpSp>
        <p:nvGrpSpPr>
          <p:cNvPr id="16" name="Группа 15"/>
          <p:cNvGrpSpPr/>
          <p:nvPr userDrawn="1"/>
        </p:nvGrpSpPr>
        <p:grpSpPr>
          <a:xfrm>
            <a:off x="8414989" y="5637246"/>
            <a:ext cx="3168352" cy="746548"/>
            <a:chOff x="365992" y="4011910"/>
            <a:chExt cx="3056023" cy="720080"/>
          </a:xfrm>
        </p:grpSpPr>
        <p:pic>
          <p:nvPicPr>
            <p:cNvPr id="17" name="Picture 4" descr="E:\Work\Ekma\2018\InPUT-08\0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E:\Work\Ekma\2018\InPUT-08\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D:\Work PAUL\2018\InPUT-08\010.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998" y="22086"/>
            <a:ext cx="4655053" cy="46550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414989" y="547054"/>
            <a:ext cx="3377472" cy="136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0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Таблица 4"/>
          <p:cNvSpPr>
            <a:spLocks noGrp="1"/>
          </p:cNvSpPr>
          <p:nvPr>
            <p:ph type="tbl" sz="quarter" idx="12"/>
          </p:nvPr>
        </p:nvSpPr>
        <p:spPr>
          <a:xfrm>
            <a:off x="2501901" y="2180167"/>
            <a:ext cx="8970433" cy="4224867"/>
          </a:xfrm>
        </p:spPr>
        <p:txBody>
          <a:bodyPr>
            <a:normAutofit/>
          </a:bodyPr>
          <a:lstStyle>
            <a:lvl1pPr marL="0" indent="0">
              <a:buNone/>
              <a:defRPr sz="2667"/>
            </a:lvl1pPr>
          </a:lstStyle>
          <a:p>
            <a:endParaRPr lang="ru-RU"/>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sp>
        <p:nvSpPr>
          <p:cNvPr id="24" name="Текст 2"/>
          <p:cNvSpPr>
            <a:spLocks noGrp="1"/>
          </p:cNvSpPr>
          <p:nvPr>
            <p:ph type="body" idx="10"/>
          </p:nvPr>
        </p:nvSpPr>
        <p:spPr>
          <a:xfrm>
            <a:off x="582904" y="2180861"/>
            <a:ext cx="1576659" cy="2400267"/>
          </a:xfrm>
          <a:solidFill>
            <a:schemeClr val="accent6">
              <a:lumMod val="20000"/>
              <a:lumOff val="80000"/>
            </a:schemeClr>
          </a:solidFill>
        </p:spPr>
        <p:txBody>
          <a:bodyPr numCol="1" spcCol="360000" anchor="t">
            <a:normAutofit/>
          </a:bodyPr>
          <a:lstStyle>
            <a:lvl1pPr marL="228594" indent="-228594">
              <a:spcAft>
                <a:spcPts val="1600"/>
              </a:spcAft>
              <a:buClr>
                <a:srgbClr val="FC6C00"/>
              </a:buClr>
              <a:buFont typeface="Arial" pitchFamily="34" charset="0"/>
              <a:buChar char="Ɑ"/>
              <a:defRPr lang="ru-RU" sz="2400"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26" name="Текст 2"/>
          <p:cNvSpPr>
            <a:spLocks noGrp="1"/>
          </p:cNvSpPr>
          <p:nvPr>
            <p:ph type="body" idx="11"/>
          </p:nvPr>
        </p:nvSpPr>
        <p:spPr>
          <a:xfrm>
            <a:off x="4367808" y="1619060"/>
            <a:ext cx="7104789" cy="561803"/>
          </a:xfrm>
        </p:spPr>
        <p:txBody>
          <a:bodyPr numCol="1" spcCol="360000" anchor="t">
            <a:normAutofit/>
          </a:bodyPr>
          <a:lstStyle>
            <a:lvl1pPr marL="0" indent="0">
              <a:buNone/>
              <a:defRPr lang="ru-RU" sz="2667" b="1" kern="1200" smtClean="0">
                <a:solidFill>
                  <a:srgbClr val="FC6C00"/>
                </a:solidFill>
                <a:latin typeface="+mn-lt"/>
                <a:ea typeface="+mn-ea"/>
                <a:cs typeface="+mn-cs"/>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grpSp>
        <p:nvGrpSpPr>
          <p:cNvPr id="16" name="Группа 15"/>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02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Picture">
    <p:spTree>
      <p:nvGrpSpPr>
        <p:cNvPr id="1" name=""/>
        <p:cNvGrpSpPr/>
        <p:nvPr/>
      </p:nvGrpSpPr>
      <p:grpSpPr>
        <a:xfrm>
          <a:off x="0" y="0"/>
          <a:ext cx="0" cy="0"/>
          <a:chOff x="0" y="0"/>
          <a:chExt cx="0" cy="0"/>
        </a:xfrm>
      </p:grpSpPr>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Work PAUL\2018\InPUT-08\Log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
        <p:nvSpPr>
          <p:cNvPr id="7" name="Рисунок 6"/>
          <p:cNvSpPr>
            <a:spLocks noGrp="1"/>
          </p:cNvSpPr>
          <p:nvPr>
            <p:ph type="pic" sz="quarter" idx="12"/>
          </p:nvPr>
        </p:nvSpPr>
        <p:spPr>
          <a:xfrm>
            <a:off x="367104" y="1619060"/>
            <a:ext cx="11494696" cy="4862517"/>
          </a:xfrm>
          <a:prstGeom prst="round2DiagRect">
            <a:avLst>
              <a:gd name="adj1" fmla="val 12374"/>
              <a:gd name="adj2" fmla="val 0"/>
            </a:avLst>
          </a:prstGeom>
        </p:spPr>
        <p:txBody>
          <a:bodyPr>
            <a:normAutofit/>
          </a:bodyPr>
          <a:lstStyle>
            <a:lvl1pPr marL="0" indent="0">
              <a:buNone/>
              <a:defRPr sz="2133"/>
            </a:lvl1pPr>
          </a:lstStyle>
          <a:p>
            <a:endParaRPr lang="ru-RU"/>
          </a:p>
        </p:txBody>
      </p:sp>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sp>
        <p:nvSpPr>
          <p:cNvPr id="26" name="Текст 2"/>
          <p:cNvSpPr>
            <a:spLocks noGrp="1"/>
          </p:cNvSpPr>
          <p:nvPr>
            <p:ph type="body" idx="11"/>
          </p:nvPr>
        </p:nvSpPr>
        <p:spPr>
          <a:xfrm>
            <a:off x="4241977" y="1619059"/>
            <a:ext cx="7620580" cy="657813"/>
          </a:xfrm>
        </p:spPr>
        <p:txBody>
          <a:bodyPr numCol="1" spcCol="360000" anchor="t">
            <a:normAutofit/>
          </a:bodyPr>
          <a:lstStyle>
            <a:lvl1pPr marL="0" indent="0">
              <a:buNone/>
              <a:defRPr lang="ru-RU" sz="2667" b="1" kern="1200" smtClean="0">
                <a:solidFill>
                  <a:srgbClr val="FC6C00"/>
                </a:solidFill>
                <a:latin typeface="+mn-lt"/>
                <a:ea typeface="+mn-ea"/>
                <a:cs typeface="+mn-cs"/>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grpSp>
        <p:nvGrpSpPr>
          <p:cNvPr id="16" name="Группа 15"/>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6750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18" name="Picture 2" descr="D:\Work PAUL\2018\InPUT-08\012.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t="2" b="2469"/>
          <a:stretch/>
        </p:blipFill>
        <p:spPr bwMode="auto">
          <a:xfrm>
            <a:off x="-3" y="10911"/>
            <a:ext cx="4580637" cy="447420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Work PAUL\2018\InPUT-08\012.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t="2" b="2469"/>
          <a:stretch/>
        </p:blipFill>
        <p:spPr bwMode="auto">
          <a:xfrm flipH="1" flipV="1">
            <a:off x="7611363" y="2395997"/>
            <a:ext cx="4580637" cy="44742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Work PAUL\2018\InPUT-08\Log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4037" y="836713"/>
            <a:ext cx="3490155" cy="1411761"/>
          </a:xfrm>
          <a:prstGeom prst="rect">
            <a:avLst/>
          </a:prstGeom>
          <a:noFill/>
          <a:extLst>
            <a:ext uri="{909E8E84-426E-40DD-AFC4-6F175D3DCCD1}">
              <a14:hiddenFill xmlns:a14="http://schemas.microsoft.com/office/drawing/2010/main">
                <a:solidFill>
                  <a:srgbClr val="FFFFFF"/>
                </a:solidFill>
              </a14:hiddenFill>
            </a:ext>
          </a:extLst>
        </p:spPr>
      </p:pic>
      <p:sp>
        <p:nvSpPr>
          <p:cNvPr id="17" name="Номер слайда 1"/>
          <p:cNvSpPr txBox="1">
            <a:spLocks/>
          </p:cNvSpPr>
          <p:nvPr userDrawn="1"/>
        </p:nvSpPr>
        <p:spPr>
          <a:xfrm>
            <a:off x="11862557" y="996782"/>
            <a:ext cx="329444" cy="365125"/>
          </a:xfrm>
          <a:prstGeom prst="rect">
            <a:avLst/>
          </a:prstGeom>
        </p:spPr>
        <p:txBody>
          <a:bodyPr vert="horz" wrap="none" lIns="0" tIns="0" rIns="96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grpSp>
        <p:nvGrpSpPr>
          <p:cNvPr id="21" name="Группа 20"/>
          <p:cNvGrpSpPr/>
          <p:nvPr/>
        </p:nvGrpSpPr>
        <p:grpSpPr>
          <a:xfrm>
            <a:off x="4367808" y="2852937"/>
            <a:ext cx="3456384" cy="814415"/>
            <a:chOff x="365992" y="4011910"/>
            <a:chExt cx="3056023" cy="720080"/>
          </a:xfrm>
        </p:grpSpPr>
        <p:pic>
          <p:nvPicPr>
            <p:cNvPr id="24" name="Picture 4" descr="E:\Work\Ekma\2018\InPUT-08\0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E:\Work\Ekma\2018\InPUT-08\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5052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6B066E-E0DB-40F2-875F-BF468A1BCBCE}"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2451965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96B347-4D9D-4F75-A9C5-24CE4BB647D1}"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4121911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A009F2-91D1-43EC-AA2C-0BE72ED7B468}"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401923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lvl1pPr>
              <a:defRPr/>
            </a:lvl1pPr>
          </a:lstStyle>
          <a:p>
            <a:endParaRPr lang="ru-RU" altLang="uk-UA">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ltLang="uk-U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96BACE-B912-44FD-A82C-B7DE6ACD50FA}"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762319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lvl1pPr>
              <a:defRPr/>
            </a:lvl1pPr>
          </a:lstStyle>
          <a:p>
            <a:endParaRPr lang="ru-RU" altLang="uk-UA">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ru-RU" altLang="uk-UA">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0ADEA36-3516-4FC7-AB7A-1AD035B42C4D}"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354310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lvl1pPr>
              <a:defRPr/>
            </a:lvl1pPr>
          </a:lstStyle>
          <a:p>
            <a:endParaRPr lang="ru-RU" altLang="uk-UA">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ru-RU" altLang="uk-UA">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E2B9FE4-88D0-4545-AC9C-0CBD40FFD43F}"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824776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ltLang="uk-UA">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ru-RU" altLang="uk-UA">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3B3ABDD-DA95-4945-AF99-DD9164D7FDFC}"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76885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pic>
        <p:nvPicPr>
          <p:cNvPr id="2051" name="Picture 3" descr="D:\Work PAUL\2018\InPUT-08\AWS-greengrass-VMware-vSphere.jpeg"/>
          <p:cNvPicPr>
            <a:picLocks noChangeAspect="1" noChangeArrowheads="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310" y="0"/>
            <a:ext cx="12195311" cy="520290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userDrawn="1"/>
        </p:nvSpPr>
        <p:spPr>
          <a:xfrm>
            <a:off x="0" y="0"/>
            <a:ext cx="12192000" cy="3525011"/>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white"/>
              </a:solidFill>
            </a:endParaRPr>
          </a:p>
        </p:txBody>
      </p:sp>
      <p:grpSp>
        <p:nvGrpSpPr>
          <p:cNvPr id="12" name="Группа 11"/>
          <p:cNvGrpSpPr/>
          <p:nvPr userDrawn="1"/>
        </p:nvGrpSpPr>
        <p:grpSpPr>
          <a:xfrm>
            <a:off x="8414989" y="5612209"/>
            <a:ext cx="3168352" cy="746548"/>
            <a:chOff x="365992" y="4011910"/>
            <a:chExt cx="3056023" cy="720080"/>
          </a:xfrm>
        </p:grpSpPr>
        <p:pic>
          <p:nvPicPr>
            <p:cNvPr id="13" name="Picture 4" descr="E:\Work\Ekma\2018\InPUT-08\0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E:\Work\Ekma\2018\InPUT-08\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Овал 20"/>
          <p:cNvSpPr/>
          <p:nvPr userDrawn="1"/>
        </p:nvSpPr>
        <p:spPr>
          <a:xfrm>
            <a:off x="630759" y="4692583"/>
            <a:ext cx="960107" cy="960107"/>
          </a:xfrm>
          <a:prstGeom prst="ellipse">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867" b="1">
                <a:solidFill>
                  <a:prstClr val="white"/>
                </a:solidFill>
                <a:latin typeface="Arial" pitchFamily="34" charset="0"/>
                <a:cs typeface="Arial" pitchFamily="34" charset="0"/>
              </a:rPr>
              <a:t>2018</a:t>
            </a:r>
          </a:p>
        </p:txBody>
      </p:sp>
      <p:sp>
        <p:nvSpPr>
          <p:cNvPr id="2" name="Заголовок 1"/>
          <p:cNvSpPr>
            <a:spLocks noGrp="1"/>
          </p:cNvSpPr>
          <p:nvPr>
            <p:ph type="ctrTitle"/>
          </p:nvPr>
        </p:nvSpPr>
        <p:spPr>
          <a:xfrm>
            <a:off x="4271797" y="2468894"/>
            <a:ext cx="7584843" cy="2496277"/>
          </a:xfrm>
        </p:spPr>
        <p:txBody>
          <a:bodyPr anchor="t">
            <a:normAutofit/>
          </a:bodyPr>
          <a:lstStyle>
            <a:lvl1pPr algn="l">
              <a:defRPr lang="ru-RU" sz="4800" kern="1200" baseline="0">
                <a:solidFill>
                  <a:srgbClr val="FC6C00"/>
                </a:solidFill>
                <a:latin typeface="Arial" pitchFamily="34" charset="0"/>
                <a:ea typeface="+mj-ea"/>
                <a:cs typeface="Arial" pitchFamily="34" charset="0"/>
              </a:defRPr>
            </a:lvl1pPr>
          </a:lstStyle>
          <a:p>
            <a:r>
              <a:rPr lang="ru-RU"/>
              <a:t>Образец заголовка</a:t>
            </a:r>
          </a:p>
        </p:txBody>
      </p:sp>
      <p:sp>
        <p:nvSpPr>
          <p:cNvPr id="3" name="Подзаголовок 2"/>
          <p:cNvSpPr>
            <a:spLocks noGrp="1"/>
          </p:cNvSpPr>
          <p:nvPr>
            <p:ph type="subTitle" idx="1"/>
          </p:nvPr>
        </p:nvSpPr>
        <p:spPr>
          <a:xfrm>
            <a:off x="527382" y="5985785"/>
            <a:ext cx="6528725" cy="531721"/>
          </a:xfrm>
        </p:spPr>
        <p:txBody>
          <a:bodyPr>
            <a:normAutofit/>
          </a:bodyPr>
          <a:lstStyle>
            <a:lvl1pPr marL="0" indent="0" algn="l" defTabSz="1219170" rtl="0" eaLnBrk="1" latinLnBrk="0" hangingPunct="1">
              <a:buNone/>
              <a:defRPr lang="ru-RU" sz="2667" kern="1200" spc="0" baseline="0">
                <a:solidFill>
                  <a:schemeClr val="tx2">
                    <a:lumMod val="75000"/>
                  </a:schemeClr>
                </a:solidFill>
                <a:latin typeface="Arial" pitchFamily="34" charset="0"/>
                <a:ea typeface="+mn-ea"/>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p>
        </p:txBody>
      </p:sp>
      <p:pic>
        <p:nvPicPr>
          <p:cNvPr id="17" name="Picture 2" descr="D:\Work PAUL\2018\InPUT-08\LogoE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14989" y="547054"/>
            <a:ext cx="3377472" cy="136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82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ltLang="uk-UA">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ltLang="uk-U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D2A7B4-5254-4846-8898-77F28AA3A4FE}"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4266350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ltLang="uk-UA">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ltLang="uk-U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AA4D74-18B1-46CE-933B-E00B28945D1F}"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2129333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BE9151-A006-41B4-B7B9-2A28535AE3E3}"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96636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C4E815-B2AA-4852-B4E6-C1C98F9DB5C7}"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2220436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6B066E-E0DB-40F2-875F-BF468A1BCBCE}"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1817227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96B347-4D9D-4F75-A9C5-24CE4BB647D1}"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223204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A009F2-91D1-43EC-AA2C-0BE72ED7B468}"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900337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lvl1pPr>
              <a:defRPr/>
            </a:lvl1pPr>
          </a:lstStyle>
          <a:p>
            <a:endParaRPr lang="ru-RU" altLang="uk-UA">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ltLang="uk-U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96BACE-B912-44FD-A82C-B7DE6ACD50FA}"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750538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lvl1pPr>
              <a:defRPr/>
            </a:lvl1pPr>
          </a:lstStyle>
          <a:p>
            <a:endParaRPr lang="ru-RU" altLang="uk-UA">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ru-RU" altLang="uk-UA">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0ADEA36-3516-4FC7-AB7A-1AD035B42C4D}"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2148789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lvl1pPr>
              <a:defRPr/>
            </a:lvl1pPr>
          </a:lstStyle>
          <a:p>
            <a:endParaRPr lang="ru-RU" altLang="uk-UA">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ru-RU" altLang="uk-UA">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E2B9FE4-88D0-4545-AC9C-0CBD40FFD43F}"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48771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ext_1 Colomn">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6" y="1519245"/>
            <a:ext cx="9217023" cy="757627"/>
          </a:xfrm>
        </p:spPr>
        <p:txBody>
          <a:bodyPr anchor="t">
            <a:normAutofit/>
          </a:bodyPr>
          <a:lstStyle>
            <a:lvl1pPr algn="l">
              <a:defRPr lang="ru-RU" sz="4267"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1188238" y="2660915"/>
            <a:ext cx="10380369" cy="3744416"/>
          </a:xfrm>
        </p:spPr>
        <p:txBody>
          <a:bodyPr anchor="t">
            <a:normAutofit/>
          </a:bodyPr>
          <a:lstStyle>
            <a:lvl1pPr marL="0" indent="0">
              <a:buNone/>
              <a:defRPr lang="ru-RU" sz="2667"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grpSp>
        <p:nvGrpSpPr>
          <p:cNvPr id="18" name="Группа 17"/>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10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ltLang="uk-UA">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ru-RU" altLang="uk-UA">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3B3ABDD-DA95-4945-AF99-DD9164D7FDFC}"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1120380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ltLang="uk-UA">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ltLang="uk-U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D2A7B4-5254-4846-8898-77F28AA3A4FE}"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2007081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ltLang="uk-UA">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ltLang="uk-U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AA4D74-18B1-46CE-933B-E00B28945D1F}"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086568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BE9151-A006-41B4-B7B9-2A28535AE3E3}"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590791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C4E815-B2AA-4852-B4E6-C1C98F9DB5C7}"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89094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ext_2 Colomn">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6" y="1519245"/>
            <a:ext cx="9217023" cy="757627"/>
          </a:xfrm>
        </p:spPr>
        <p:txBody>
          <a:bodyPr anchor="t">
            <a:normAutofit/>
          </a:bodyPr>
          <a:lstStyle>
            <a:lvl1pPr algn="l">
              <a:defRPr lang="ru-RU" sz="4267"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1188238" y="2660915"/>
            <a:ext cx="10380369" cy="3744416"/>
          </a:xfrm>
        </p:spPr>
        <p:txBody>
          <a:bodyPr numCol="2" spcCol="360000" anchor="t">
            <a:normAutofit/>
          </a:bodyPr>
          <a:lstStyle>
            <a:lvl1pPr marL="0" indent="0">
              <a:buNone/>
              <a:defRPr lang="ru-RU" sz="2667"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grpSp>
        <p:nvGrpSpPr>
          <p:cNvPr id="16" name="Группа 15"/>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82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ext_3 Colomn">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6" y="1519245"/>
            <a:ext cx="9217023" cy="757627"/>
          </a:xfrm>
        </p:spPr>
        <p:txBody>
          <a:bodyPr anchor="t">
            <a:normAutofit/>
          </a:bodyPr>
          <a:lstStyle>
            <a:lvl1pPr algn="l">
              <a:defRPr lang="ru-RU" sz="4267"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1188238" y="2660915"/>
            <a:ext cx="10380369" cy="3744416"/>
          </a:xfrm>
        </p:spPr>
        <p:txBody>
          <a:bodyPr numCol="3" spcCol="360000" anchor="t">
            <a:normAutofit/>
          </a:bodyPr>
          <a:lstStyle>
            <a:lvl1pPr marL="0" indent="0">
              <a:buNone/>
              <a:defRPr lang="ru-RU" sz="2667"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grpSp>
        <p:nvGrpSpPr>
          <p:cNvPr id="16" name="Группа 15"/>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51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ext_2 Colomn + Bullet">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6" y="1519245"/>
            <a:ext cx="9217023" cy="757627"/>
          </a:xfrm>
        </p:spPr>
        <p:txBody>
          <a:bodyPr anchor="t">
            <a:normAutofit/>
          </a:bodyPr>
          <a:lstStyle>
            <a:lvl1pPr algn="l">
              <a:defRPr lang="ru-RU" sz="4267"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4271798" y="3332989"/>
            <a:ext cx="7296809" cy="2880320"/>
          </a:xfrm>
        </p:spPr>
        <p:txBody>
          <a:bodyPr numCol="2" spcCol="360000" anchor="t">
            <a:normAutofit/>
          </a:bodyPr>
          <a:lstStyle>
            <a:lvl1pPr marL="0" indent="0">
              <a:buNone/>
              <a:defRPr lang="ru-RU" sz="2667"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cxnSp>
        <p:nvCxnSpPr>
          <p:cNvPr id="21" name="Прямая соединительная линия 20"/>
          <p:cNvCxnSpPr/>
          <p:nvPr userDrawn="1"/>
        </p:nvCxnSpPr>
        <p:spPr>
          <a:xfrm>
            <a:off x="3599723" y="2660915"/>
            <a:ext cx="0" cy="3552395"/>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24" name="Текст 2"/>
          <p:cNvSpPr>
            <a:spLocks noGrp="1"/>
          </p:cNvSpPr>
          <p:nvPr>
            <p:ph type="body" idx="10"/>
          </p:nvPr>
        </p:nvSpPr>
        <p:spPr>
          <a:xfrm>
            <a:off x="1489130" y="2660915"/>
            <a:ext cx="2014583" cy="3552395"/>
          </a:xfrm>
        </p:spPr>
        <p:txBody>
          <a:bodyPr numCol="1" spcCol="360000" anchor="t">
            <a:normAutofit/>
          </a:bodyPr>
          <a:lstStyle>
            <a:lvl1pPr marL="228594" indent="-228594">
              <a:spcAft>
                <a:spcPts val="1600"/>
              </a:spcAft>
              <a:buClr>
                <a:srgbClr val="FC6C00"/>
              </a:buClr>
              <a:buFont typeface="Arial" pitchFamily="34" charset="0"/>
              <a:buChar char="Ɑ"/>
              <a:defRPr lang="ru-RU" sz="2400"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26" name="Текст 2"/>
          <p:cNvSpPr>
            <a:spLocks noGrp="1"/>
          </p:cNvSpPr>
          <p:nvPr>
            <p:ph type="body" idx="11"/>
          </p:nvPr>
        </p:nvSpPr>
        <p:spPr>
          <a:xfrm>
            <a:off x="4271798" y="2564906"/>
            <a:ext cx="7266989" cy="768085"/>
          </a:xfrm>
        </p:spPr>
        <p:txBody>
          <a:bodyPr numCol="1" spcCol="360000" anchor="t">
            <a:normAutofit/>
          </a:bodyPr>
          <a:lstStyle>
            <a:lvl1pPr marL="0" indent="0">
              <a:buNone/>
              <a:defRPr lang="ru-RU" sz="2667" b="1" kern="1200" smtClean="0">
                <a:solidFill>
                  <a:srgbClr val="FC6C00"/>
                </a:solidFill>
                <a:latin typeface="+mn-lt"/>
                <a:ea typeface="+mn-ea"/>
                <a:cs typeface="+mn-cs"/>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grpSp>
        <p:nvGrpSpPr>
          <p:cNvPr id="16" name="Группа 15"/>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10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Bullet + Picture">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6" y="1519245"/>
            <a:ext cx="9217023" cy="757627"/>
          </a:xfrm>
        </p:spPr>
        <p:txBody>
          <a:bodyPr anchor="t">
            <a:normAutofit/>
          </a:bodyPr>
          <a:lstStyle>
            <a:lvl1pPr algn="l">
              <a:defRPr lang="ru-RU" sz="4267"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1007435" y="4389106"/>
            <a:ext cx="2496279" cy="2144212"/>
          </a:xfrm>
        </p:spPr>
        <p:txBody>
          <a:bodyPr numCol="1" spcCol="360000" anchor="t">
            <a:normAutofit/>
          </a:bodyPr>
          <a:lstStyle>
            <a:lvl1pPr marL="0" indent="0">
              <a:buNone/>
              <a:defRPr lang="ru-RU" sz="2400"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cxnSp>
        <p:nvCxnSpPr>
          <p:cNvPr id="21" name="Прямая соединительная линия 20"/>
          <p:cNvCxnSpPr/>
          <p:nvPr userDrawn="1"/>
        </p:nvCxnSpPr>
        <p:spPr>
          <a:xfrm>
            <a:off x="3599723" y="2660915"/>
            <a:ext cx="0" cy="3552395"/>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24" name="Текст 2"/>
          <p:cNvSpPr>
            <a:spLocks noGrp="1"/>
          </p:cNvSpPr>
          <p:nvPr>
            <p:ph type="body" idx="10"/>
          </p:nvPr>
        </p:nvSpPr>
        <p:spPr>
          <a:xfrm>
            <a:off x="1007435" y="3236979"/>
            <a:ext cx="2496279" cy="1056117"/>
          </a:xfrm>
        </p:spPr>
        <p:txBody>
          <a:bodyPr numCol="1" spcCol="360000" anchor="t">
            <a:normAutofit/>
          </a:bodyPr>
          <a:lstStyle>
            <a:lvl1pPr marL="228594" indent="-228594">
              <a:spcAft>
                <a:spcPts val="1600"/>
              </a:spcAft>
              <a:buClr>
                <a:srgbClr val="FC6C00"/>
              </a:buClr>
              <a:buFont typeface="Arial" pitchFamily="34" charset="0"/>
              <a:buChar char="Ɑ"/>
              <a:defRPr lang="ru-RU" sz="2400"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26" name="Текст 2"/>
          <p:cNvSpPr>
            <a:spLocks noGrp="1"/>
          </p:cNvSpPr>
          <p:nvPr>
            <p:ph type="body" idx="11"/>
          </p:nvPr>
        </p:nvSpPr>
        <p:spPr>
          <a:xfrm>
            <a:off x="1007435" y="2520253"/>
            <a:ext cx="2496277" cy="524705"/>
          </a:xfrm>
        </p:spPr>
        <p:txBody>
          <a:bodyPr numCol="1" spcCol="360000" anchor="t">
            <a:normAutofit/>
          </a:bodyPr>
          <a:lstStyle>
            <a:lvl1pPr marL="0" indent="0">
              <a:buNone/>
              <a:defRPr lang="ru-RU" sz="2667" b="1" kern="1200" smtClean="0">
                <a:solidFill>
                  <a:srgbClr val="FC6C00"/>
                </a:solidFill>
                <a:latin typeface="+mn-lt"/>
                <a:ea typeface="+mn-ea"/>
                <a:cs typeface="+mn-cs"/>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7" name="Рисунок 6"/>
          <p:cNvSpPr>
            <a:spLocks noGrp="1"/>
          </p:cNvSpPr>
          <p:nvPr>
            <p:ph type="pic" sz="quarter" idx="12"/>
          </p:nvPr>
        </p:nvSpPr>
        <p:spPr>
          <a:xfrm>
            <a:off x="4133851" y="2501901"/>
            <a:ext cx="7727949" cy="3999441"/>
          </a:xfrm>
          <a:prstGeom prst="round2DiagRect">
            <a:avLst>
              <a:gd name="adj1" fmla="val 14788"/>
              <a:gd name="adj2" fmla="val 0"/>
            </a:avLst>
          </a:prstGeom>
        </p:spPr>
        <p:txBody>
          <a:bodyPr>
            <a:normAutofit/>
          </a:bodyPr>
          <a:lstStyle>
            <a:lvl1pPr marL="0" indent="0">
              <a:buNone/>
              <a:defRPr sz="2133"/>
            </a:lvl1pPr>
          </a:lstStyle>
          <a:p>
            <a:endParaRPr lang="ru-RU"/>
          </a:p>
        </p:txBody>
      </p:sp>
      <p:grpSp>
        <p:nvGrpSpPr>
          <p:cNvPr id="16" name="Группа 15"/>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85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Таблица 4"/>
          <p:cNvSpPr>
            <a:spLocks noGrp="1"/>
          </p:cNvSpPr>
          <p:nvPr>
            <p:ph type="tbl" sz="quarter" idx="12"/>
          </p:nvPr>
        </p:nvSpPr>
        <p:spPr>
          <a:xfrm>
            <a:off x="2501901" y="2180167"/>
            <a:ext cx="8970433" cy="4224867"/>
          </a:xfrm>
        </p:spPr>
        <p:txBody>
          <a:bodyPr>
            <a:normAutofit/>
          </a:bodyPr>
          <a:lstStyle>
            <a:lvl1pPr marL="0" indent="0">
              <a:buNone/>
              <a:defRPr sz="2667"/>
            </a:lvl1pPr>
          </a:lstStyle>
          <a:p>
            <a:endParaRPr lang="ru-RU"/>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2" y="10912"/>
            <a:ext cx="2641259" cy="11684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849901"/>
            <a:ext cx="12521443" cy="658887"/>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prstClr val="black"/>
                </a:solidFill>
              </a:endParaRPr>
            </a:p>
          </p:txBody>
        </p:sp>
      </p:grpSp>
      <p:sp>
        <p:nvSpPr>
          <p:cNvPr id="17" name="Номер слайда 1"/>
          <p:cNvSpPr txBox="1">
            <a:spLocks/>
          </p:cNvSpPr>
          <p:nvPr userDrawn="1"/>
        </p:nvSpPr>
        <p:spPr>
          <a:xfrm>
            <a:off x="11862557" y="996782"/>
            <a:ext cx="329444" cy="365125"/>
          </a:xfrm>
          <a:prstGeom prst="rect">
            <a:avLst/>
          </a:prstGeom>
        </p:spPr>
        <p:txBody>
          <a:bodyPr vert="horz" wrap="none" lIns="0" tIns="0" rIns="48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333" smtClean="0">
                <a:solidFill>
                  <a:prstClr val="white"/>
                </a:solidFill>
              </a:rPr>
              <a:pPr/>
              <a:t>‹#›</a:t>
            </a:fld>
            <a:endParaRPr lang="uk-UA" sz="1600">
              <a:solidFill>
                <a:prstClr val="white"/>
              </a:solidFill>
            </a:endParaRPr>
          </a:p>
        </p:txBody>
      </p:sp>
      <p:sp>
        <p:nvSpPr>
          <p:cNvPr id="24" name="Текст 2"/>
          <p:cNvSpPr>
            <a:spLocks noGrp="1"/>
          </p:cNvSpPr>
          <p:nvPr>
            <p:ph type="body" idx="10"/>
          </p:nvPr>
        </p:nvSpPr>
        <p:spPr>
          <a:xfrm>
            <a:off x="582904" y="2180861"/>
            <a:ext cx="1576659" cy="2400267"/>
          </a:xfrm>
          <a:solidFill>
            <a:schemeClr val="accent6">
              <a:lumMod val="20000"/>
              <a:lumOff val="80000"/>
            </a:schemeClr>
          </a:solidFill>
        </p:spPr>
        <p:txBody>
          <a:bodyPr numCol="1" spcCol="360000" anchor="t">
            <a:normAutofit/>
          </a:bodyPr>
          <a:lstStyle>
            <a:lvl1pPr marL="228594" indent="-228594">
              <a:spcAft>
                <a:spcPts val="1600"/>
              </a:spcAft>
              <a:buClr>
                <a:srgbClr val="FC6C00"/>
              </a:buClr>
              <a:buFont typeface="Arial" pitchFamily="34" charset="0"/>
              <a:buChar char="Ɑ"/>
              <a:defRPr lang="ru-RU" sz="2400" kern="1200" smtClean="0">
                <a:solidFill>
                  <a:schemeClr val="tx1"/>
                </a:solidFill>
                <a:latin typeface="Arial" pitchFamily="34" charset="0"/>
                <a:ea typeface="+mn-ea"/>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26" name="Текст 2"/>
          <p:cNvSpPr>
            <a:spLocks noGrp="1"/>
          </p:cNvSpPr>
          <p:nvPr>
            <p:ph type="body" idx="11"/>
          </p:nvPr>
        </p:nvSpPr>
        <p:spPr>
          <a:xfrm>
            <a:off x="4367808" y="1619060"/>
            <a:ext cx="7104789" cy="561803"/>
          </a:xfrm>
        </p:spPr>
        <p:txBody>
          <a:bodyPr numCol="1" spcCol="360000" anchor="t">
            <a:normAutofit/>
          </a:bodyPr>
          <a:lstStyle>
            <a:lvl1pPr marL="0" indent="0">
              <a:buNone/>
              <a:defRPr lang="ru-RU" sz="2667" b="1" kern="1200" smtClean="0">
                <a:solidFill>
                  <a:srgbClr val="FC6C00"/>
                </a:solidFill>
                <a:latin typeface="+mn-lt"/>
                <a:ea typeface="+mn-ea"/>
                <a:cs typeface="+mn-cs"/>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grpSp>
        <p:nvGrpSpPr>
          <p:cNvPr id="16" name="Группа 15"/>
          <p:cNvGrpSpPr/>
          <p:nvPr userDrawn="1"/>
        </p:nvGrpSpPr>
        <p:grpSpPr>
          <a:xfrm>
            <a:off x="9897331" y="305665"/>
            <a:ext cx="1629879" cy="384043"/>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D:\Work PAUL\2018\InPUT-08\Logo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03569" y="114069"/>
            <a:ext cx="2381323" cy="9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11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itchFamily="34" charset="0"/>
                <a:cs typeface="Arial" pitchFamily="34" charset="0"/>
              </a:defRPr>
            </a:lvl1pPr>
          </a:lstStyle>
          <a:p>
            <a:fld id="{5DFD5F26-7C6C-4FF2-A652-188F851D94AE}" type="datetimeFigureOut">
              <a:rPr lang="ru-RU" smtClean="0">
                <a:solidFill>
                  <a:prstClr val="black">
                    <a:tint val="75000"/>
                  </a:prstClr>
                </a:solidFill>
              </a:rPr>
              <a:pPr/>
              <a:t>10.09.2020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itchFamily="34" charset="0"/>
                <a:cs typeface="Arial" pitchFamily="34" charset="0"/>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itchFamily="34" charset="0"/>
                <a:cs typeface="Arial" pitchFamily="34" charset="0"/>
              </a:defRPr>
            </a:lvl1pPr>
          </a:lstStyle>
          <a:p>
            <a:fld id="{95C63464-476E-4FB6-9998-64209007DF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900699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itchFamily="34" charset="0"/>
                <a:cs typeface="Arial" pitchFamily="34" charset="0"/>
              </a:defRPr>
            </a:lvl1pPr>
          </a:lstStyle>
          <a:p>
            <a:fld id="{5DFD5F26-7C6C-4FF2-A652-188F851D94AE}" type="datetimeFigureOut">
              <a:rPr lang="ru-RU" smtClean="0">
                <a:solidFill>
                  <a:prstClr val="black">
                    <a:tint val="75000"/>
                  </a:prstClr>
                </a:solidFill>
              </a:rPr>
              <a:pPr/>
              <a:t>10.09.2020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itchFamily="34" charset="0"/>
                <a:cs typeface="Arial" pitchFamily="34" charset="0"/>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itchFamily="34" charset="0"/>
                <a:cs typeface="Arial" pitchFamily="34" charset="0"/>
              </a:defRPr>
            </a:lvl1pPr>
          </a:lstStyle>
          <a:p>
            <a:fld id="{95C63464-476E-4FB6-9998-64209007DFE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29933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170" rtl="0" eaLnBrk="1" latinLnBrk="0" hangingPunct="1">
        <a:spcBef>
          <a:spcPct val="0"/>
        </a:spcBef>
        <a:buNone/>
        <a:defRPr sz="5867" kern="1200">
          <a:solidFill>
            <a:schemeClr val="tx1"/>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ltLang="uk-UA">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ltLang="uk-UA">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FFD5A1D-9605-4DF4-A912-3699EE95C7E3}" type="slidenum">
              <a:rPr lang="ru-RU" altLang="uk-UA" smtClean="0">
                <a:solidFill>
                  <a:srgbClr val="000000"/>
                </a:solidFill>
              </a:rPr>
              <a:pPr fontAlgn="base">
                <a:spcBef>
                  <a:spcPct val="0"/>
                </a:spcBef>
                <a:spcAft>
                  <a:spcPct val="0"/>
                </a:spcAft>
              </a:pPr>
              <a:t>‹#›</a:t>
            </a:fld>
            <a:endParaRPr lang="ru-RU" altLang="uk-UA">
              <a:solidFill>
                <a:srgbClr val="000000"/>
              </a:solidFill>
            </a:endParaRPr>
          </a:p>
        </p:txBody>
      </p:sp>
    </p:spTree>
    <p:extLst>
      <p:ext uri="{BB962C8B-B14F-4D97-AF65-F5344CB8AC3E}">
        <p14:creationId xmlns:p14="http://schemas.microsoft.com/office/powerpoint/2010/main" val="114888773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ltLang="uk-UA">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ltLang="uk-UA">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FFD5A1D-9605-4DF4-A912-3699EE95C7E3}" type="slidenum">
              <a:rPr lang="ru-RU" altLang="uk-UA" smtClean="0">
                <a:solidFill>
                  <a:srgbClr val="000000"/>
                </a:solidFill>
              </a:rPr>
              <a:pPr fontAlgn="base">
                <a:spcBef>
                  <a:spcPct val="0"/>
                </a:spcBef>
                <a:spcAft>
                  <a:spcPct val="0"/>
                </a:spcAft>
              </a:pPr>
              <a:t>‹#›</a:t>
            </a:fld>
            <a:endParaRPr lang="ru-RU" altLang="uk-UA">
              <a:solidFill>
                <a:srgbClr val="000000"/>
              </a:solidFill>
            </a:endParaRPr>
          </a:p>
        </p:txBody>
      </p:sp>
    </p:spTree>
    <p:extLst>
      <p:ext uri="{BB962C8B-B14F-4D97-AF65-F5344CB8AC3E}">
        <p14:creationId xmlns:p14="http://schemas.microsoft.com/office/powerpoint/2010/main" val="173207698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3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08" y="680628"/>
            <a:ext cx="156743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2" name="Rectangle 14"/>
          <p:cNvSpPr>
            <a:spLocks noChangeArrowheads="1"/>
          </p:cNvSpPr>
          <p:nvPr/>
        </p:nvSpPr>
        <p:spPr bwMode="auto">
          <a:xfrm>
            <a:off x="5087938" y="3136612"/>
            <a:ext cx="55800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ru-RU" altLang="uk-UA" sz="3200" dirty="0">
                <a:solidFill>
                  <a:srgbClr val="FC6C00"/>
                </a:solidFill>
              </a:rPr>
              <a:t>Державний аграрний реєстр</a:t>
            </a:r>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4673" y="564424"/>
            <a:ext cx="1675694" cy="80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5" name="Line 17"/>
          <p:cNvSpPr>
            <a:spLocks noChangeShapeType="1"/>
          </p:cNvSpPr>
          <p:nvPr/>
        </p:nvSpPr>
        <p:spPr bwMode="auto">
          <a:xfrm>
            <a:off x="1919288" y="2908300"/>
            <a:ext cx="8748712"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a:solidFill>
                <a:srgbClr val="000000"/>
              </a:solidFill>
            </a:endParaRPr>
          </a:p>
        </p:txBody>
      </p:sp>
      <p:sp>
        <p:nvSpPr>
          <p:cNvPr id="2066" name="Oval 18"/>
          <p:cNvSpPr>
            <a:spLocks noChangeArrowheads="1"/>
          </p:cNvSpPr>
          <p:nvPr/>
        </p:nvSpPr>
        <p:spPr bwMode="auto">
          <a:xfrm>
            <a:off x="1208088" y="2619375"/>
            <a:ext cx="711201" cy="647700"/>
          </a:xfrm>
          <a:prstGeom prst="ellipse">
            <a:avLst/>
          </a:prstGeom>
          <a:solidFill>
            <a:srgbClr val="FF66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uk-UA">
              <a:solidFill>
                <a:srgbClr val="000000"/>
              </a:solidFill>
            </a:endParaRPr>
          </a:p>
        </p:txBody>
      </p:sp>
      <p:pic>
        <p:nvPicPr>
          <p:cNvPr id="3" name="Picture 2" descr="A picture containing drawing&#10;&#10;Description automatically generated">
            <a:extLst>
              <a:ext uri="{FF2B5EF4-FFF2-40B4-BE49-F238E27FC236}">
                <a16:creationId xmlns:a16="http://schemas.microsoft.com/office/drawing/2014/main" id="{25C1AAB9-363D-4E97-844F-297256462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3342" y="668444"/>
            <a:ext cx="2137742" cy="831582"/>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EA470017-2DAC-4EA3-BB9A-16B248D293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0724" y="679634"/>
            <a:ext cx="2137742" cy="692075"/>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35592AC2-A6D2-4D43-82B0-C4EE59811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3727" y="596080"/>
            <a:ext cx="770121" cy="816795"/>
          </a:xfrm>
          <a:prstGeom prst="rect">
            <a:avLst/>
          </a:prstGeom>
        </p:spPr>
      </p:pic>
      <p:pic>
        <p:nvPicPr>
          <p:cNvPr id="7" name="Picture 6" descr="A close up of a logo&#10;&#10;Description automatically generated">
            <a:extLst>
              <a:ext uri="{FF2B5EF4-FFF2-40B4-BE49-F238E27FC236}">
                <a16:creationId xmlns:a16="http://schemas.microsoft.com/office/drawing/2014/main" id="{BCC3A73A-824B-4CEE-B2BC-8094422FE3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8824" y="561286"/>
            <a:ext cx="824344" cy="903945"/>
          </a:xfrm>
          <a:prstGeom prst="rect">
            <a:avLst/>
          </a:prstGeom>
        </p:spPr>
      </p:pic>
      <p:pic>
        <p:nvPicPr>
          <p:cNvPr id="9" name="Picture 8" descr="A close up of a logo&#10;&#10;Description automatically generated">
            <a:extLst>
              <a:ext uri="{FF2B5EF4-FFF2-40B4-BE49-F238E27FC236}">
                <a16:creationId xmlns:a16="http://schemas.microsoft.com/office/drawing/2014/main" id="{F04B01F5-A87E-47C1-8083-DD09CDC1EE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22401" y="508709"/>
            <a:ext cx="1398695" cy="972957"/>
          </a:xfrm>
          <a:prstGeom prst="rect">
            <a:avLst/>
          </a:prstGeom>
        </p:spPr>
      </p:pic>
    </p:spTree>
    <p:extLst>
      <p:ext uri="{BB962C8B-B14F-4D97-AF65-F5344CB8AC3E}">
        <p14:creationId xmlns:p14="http://schemas.microsoft.com/office/powerpoint/2010/main" val="40561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60756B3-87D4-467F-8471-7F16E31D4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087" y="220848"/>
            <a:ext cx="1503387" cy="501691"/>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6DEFD1A7-C6D5-42D1-A87C-A5D5BCFD8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474" y="224625"/>
            <a:ext cx="1360211" cy="425032"/>
          </a:xfrm>
          <a:prstGeom prst="rect">
            <a:avLst/>
          </a:prstGeom>
        </p:spPr>
      </p:pic>
      <p:pic>
        <p:nvPicPr>
          <p:cNvPr id="7" name="Picture 6" descr="A close up of a logo&#10;&#10;Description automatically generated">
            <a:extLst>
              <a:ext uri="{FF2B5EF4-FFF2-40B4-BE49-F238E27FC236}">
                <a16:creationId xmlns:a16="http://schemas.microsoft.com/office/drawing/2014/main" id="{D28FB5DC-78DF-4769-8C2D-412E46593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517" y="186296"/>
            <a:ext cx="419203" cy="501691"/>
          </a:xfrm>
          <a:prstGeom prst="rect">
            <a:avLst/>
          </a:prstGeom>
        </p:spPr>
      </p:pic>
      <p:pic>
        <p:nvPicPr>
          <p:cNvPr id="8" name="Picture 7" descr="A close up of a logo&#10;&#10;Description automatically generated">
            <a:extLst>
              <a:ext uri="{FF2B5EF4-FFF2-40B4-BE49-F238E27FC236}">
                <a16:creationId xmlns:a16="http://schemas.microsoft.com/office/drawing/2014/main" id="{A5E66206-2FED-47A5-BC56-5123192EE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33720" y="220848"/>
            <a:ext cx="902024" cy="467139"/>
          </a:xfrm>
          <a:prstGeom prst="rect">
            <a:avLst/>
          </a:prstGeom>
        </p:spPr>
      </p:pic>
      <p:sp>
        <p:nvSpPr>
          <p:cNvPr id="9" name="TextBox 8">
            <a:extLst>
              <a:ext uri="{FF2B5EF4-FFF2-40B4-BE49-F238E27FC236}">
                <a16:creationId xmlns:a16="http://schemas.microsoft.com/office/drawing/2014/main" id="{9ACBC9F3-E581-47D7-850B-36CC0AE89196}"/>
              </a:ext>
            </a:extLst>
          </p:cNvPr>
          <p:cNvSpPr txBox="1"/>
          <p:nvPr/>
        </p:nvSpPr>
        <p:spPr>
          <a:xfrm>
            <a:off x="647363" y="1289953"/>
            <a:ext cx="11126547" cy="5109091"/>
          </a:xfrm>
          <a:prstGeom prst="rect">
            <a:avLst/>
          </a:prstGeom>
          <a:noFill/>
        </p:spPr>
        <p:txBody>
          <a:bodyPr wrap="square">
            <a:spAutoFit/>
          </a:bodyPr>
          <a:lstStyle/>
          <a:p>
            <a:pPr fontAlgn="base">
              <a:spcBef>
                <a:spcPct val="0"/>
              </a:spcBef>
              <a:spcAft>
                <a:spcPct val="0"/>
              </a:spcAft>
              <a:defRPr/>
            </a:pPr>
            <a:r>
              <a:rPr lang="uk-UA" sz="3200" b="1" dirty="0">
                <a:solidFill>
                  <a:srgbClr val="0070C0"/>
                </a:solidFill>
              </a:rPr>
              <a:t>Суб'єкти взаємодії з ДАР</a:t>
            </a:r>
            <a:br>
              <a:rPr lang="uk-UA" sz="3200" b="1" dirty="0">
                <a:solidFill>
                  <a:srgbClr val="0070C0"/>
                </a:solidFill>
              </a:rPr>
            </a:br>
            <a:r>
              <a:rPr lang="uk-UA" sz="2400" dirty="0">
                <a:solidFill>
                  <a:srgbClr val="065FC0"/>
                </a:solidFill>
                <a:latin typeface="Calibri"/>
                <a:ea typeface="+mj-ea"/>
                <a:cs typeface="+mj-cs"/>
              </a:rPr>
              <a:t>(</a:t>
            </a:r>
            <a:r>
              <a:rPr lang="uk-UA" sz="2400" dirty="0">
                <a:solidFill>
                  <a:srgbClr val="065FC0"/>
                </a:solidFill>
              </a:rPr>
              <a:t>РОЗДІЛ 5 Операційного посібника)</a:t>
            </a:r>
            <a:endParaRPr lang="uk-UA" sz="2400" dirty="0">
              <a:solidFill>
                <a:srgbClr val="065FC0"/>
              </a:solidFill>
              <a:latin typeface="Arial"/>
            </a:endParaRPr>
          </a:p>
          <a:p>
            <a:pPr marL="342900" indent="-342900">
              <a:spcBef>
                <a:spcPts val="600"/>
              </a:spcBef>
              <a:buFont typeface="Wingdings" panose="05000000000000000000" pitchFamily="2" charset="2"/>
              <a:buChar char="§"/>
            </a:pPr>
            <a:r>
              <a:rPr lang="uk-UA" sz="2200" dirty="0"/>
              <a:t>Міністерство розвитку економіки, торгівлі та сільського господарства</a:t>
            </a:r>
          </a:p>
          <a:p>
            <a:pPr marL="342900" indent="-342900">
              <a:spcBef>
                <a:spcPts val="600"/>
              </a:spcBef>
              <a:buFont typeface="Wingdings" panose="05000000000000000000" pitchFamily="2" charset="2"/>
              <a:buChar char="§"/>
            </a:pPr>
            <a:r>
              <a:rPr lang="uk-UA" sz="2200" dirty="0"/>
              <a:t>Обласні державні адміністрації (ОДА)</a:t>
            </a:r>
          </a:p>
          <a:p>
            <a:pPr marL="342900" indent="-342900">
              <a:spcBef>
                <a:spcPts val="600"/>
              </a:spcBef>
              <a:buFont typeface="Wingdings" panose="05000000000000000000" pitchFamily="2" charset="2"/>
              <a:buChar char="§"/>
            </a:pPr>
            <a:r>
              <a:rPr lang="uk-UA" sz="2200" dirty="0"/>
              <a:t>Органи місцевого самоврядування (ОМС)</a:t>
            </a:r>
          </a:p>
          <a:p>
            <a:pPr marL="342900" indent="-342900">
              <a:spcBef>
                <a:spcPts val="600"/>
              </a:spcBef>
              <a:buFont typeface="Wingdings" panose="05000000000000000000" pitchFamily="2" charset="2"/>
              <a:buChar char="§"/>
            </a:pPr>
            <a:r>
              <a:rPr lang="uk-UA" sz="2200" dirty="0"/>
              <a:t>Державний фонд підтримки фермерських господарств (ДФПФГ)</a:t>
            </a:r>
          </a:p>
          <a:p>
            <a:pPr marL="342900" indent="-342900">
              <a:spcBef>
                <a:spcPts val="600"/>
              </a:spcBef>
              <a:buFont typeface="Wingdings" panose="05000000000000000000" pitchFamily="2" charset="2"/>
              <a:buChar char="§"/>
            </a:pPr>
            <a:r>
              <a:rPr lang="uk-UA" sz="2200" dirty="0"/>
              <a:t>Система безоплатної правової допомоги (БПД)</a:t>
            </a:r>
          </a:p>
          <a:p>
            <a:pPr marL="342900" indent="-342900">
              <a:spcBef>
                <a:spcPts val="600"/>
              </a:spcBef>
              <a:buFont typeface="Wingdings" panose="05000000000000000000" pitchFamily="2" charset="2"/>
              <a:buChar char="§"/>
            </a:pPr>
            <a:r>
              <a:rPr lang="uk-UA" sz="2200" dirty="0"/>
              <a:t>Оператори-консультанти Державного аграрного реєстру </a:t>
            </a:r>
          </a:p>
          <a:p>
            <a:pPr marL="342900" indent="-342900">
              <a:spcBef>
                <a:spcPts val="600"/>
              </a:spcBef>
              <a:buFont typeface="Wingdings" panose="05000000000000000000" pitchFamily="2" charset="2"/>
              <a:buChar char="§"/>
            </a:pPr>
            <a:r>
              <a:rPr lang="uk-UA" sz="2200" dirty="0"/>
              <a:t>Інші суб’єкти взаємодії з ДАР / Партнери:</a:t>
            </a:r>
          </a:p>
          <a:p>
            <a:pPr marL="715963" indent="-342900">
              <a:spcBef>
                <a:spcPts val="600"/>
              </a:spcBef>
              <a:buFont typeface="Courier New" panose="02070309020205020404" pitchFamily="49" charset="0"/>
              <a:buChar char="o"/>
            </a:pPr>
            <a:r>
              <a:rPr lang="uk-UA" sz="2200" dirty="0"/>
              <a:t>Проєкт ЄС та Світового банку</a:t>
            </a:r>
          </a:p>
          <a:p>
            <a:pPr marL="715963" indent="-342900">
              <a:spcBef>
                <a:spcPts val="600"/>
              </a:spcBef>
              <a:buFont typeface="Courier New" panose="02070309020205020404" pitchFamily="49" charset="0"/>
              <a:buChar char="o"/>
            </a:pPr>
            <a:r>
              <a:rPr lang="uk-UA" sz="2200" dirty="0"/>
              <a:t>Проєкт </a:t>
            </a:r>
            <a:r>
              <a:rPr lang="en-US" sz="2200" dirty="0"/>
              <a:t>USAID</a:t>
            </a:r>
            <a:r>
              <a:rPr lang="uk-UA" sz="2200" dirty="0"/>
              <a:t> </a:t>
            </a:r>
            <a:r>
              <a:rPr lang="en-US" sz="2200" dirty="0"/>
              <a:t>AGRO</a:t>
            </a:r>
          </a:p>
          <a:p>
            <a:pPr marL="715963" indent="-342900">
              <a:spcBef>
                <a:spcPts val="600"/>
              </a:spcBef>
              <a:buFont typeface="Courier New" panose="02070309020205020404" pitchFamily="49" charset="0"/>
              <a:buChar char="o"/>
            </a:pPr>
            <a:r>
              <a:rPr lang="ru-RU" sz="2200" dirty="0"/>
              <a:t>Всеукраїнська асоціація громад</a:t>
            </a:r>
            <a:endParaRPr kumimoji="0" lang="ru-RU" altLang="uk-UA" sz="220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60982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ChangeArrowheads="1"/>
          </p:cNvSpPr>
          <p:nvPr/>
        </p:nvSpPr>
        <p:spPr bwMode="auto">
          <a:xfrm>
            <a:off x="436970" y="5924989"/>
            <a:ext cx="528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uk-UA" altLang="uk-UA" sz="1600" dirty="0">
                <a:solidFill>
                  <a:srgbClr val="17375E"/>
                </a:solidFill>
                <a:cs typeface="Arial" panose="020B0604020202020204" pitchFamily="34" charset="0"/>
              </a:rPr>
              <a:t>facebook.com/land.project.org.ua</a:t>
            </a:r>
          </a:p>
          <a:p>
            <a:pPr fontAlgn="base">
              <a:spcBef>
                <a:spcPct val="0"/>
              </a:spcBef>
              <a:spcAft>
                <a:spcPct val="0"/>
              </a:spcAft>
            </a:pPr>
            <a:r>
              <a:rPr lang="uk-UA" altLang="uk-UA" sz="1600" dirty="0">
                <a:solidFill>
                  <a:srgbClr val="17375E"/>
                </a:solidFill>
                <a:cs typeface="Arial" panose="020B0604020202020204" pitchFamily="34" charset="0"/>
              </a:rPr>
              <a:t>https://ukraine-landpolicy.com</a:t>
            </a:r>
          </a:p>
          <a:p>
            <a:pPr fontAlgn="base">
              <a:spcBef>
                <a:spcPct val="0"/>
              </a:spcBef>
              <a:spcAft>
                <a:spcPct val="0"/>
              </a:spcAft>
            </a:pPr>
            <a:endParaRPr lang="ru-RU" altLang="uk-UA" sz="1600" dirty="0">
              <a:solidFill>
                <a:srgbClr val="17375E"/>
              </a:solidFill>
              <a:cs typeface="Arial" panose="020B0604020202020204" pitchFamily="34" charset="0"/>
            </a:endParaRPr>
          </a:p>
        </p:txBody>
      </p:sp>
      <p:sp>
        <p:nvSpPr>
          <p:cNvPr id="8202" name="Line 10"/>
          <p:cNvSpPr>
            <a:spLocks noChangeShapeType="1"/>
          </p:cNvSpPr>
          <p:nvPr/>
        </p:nvSpPr>
        <p:spPr bwMode="auto">
          <a:xfrm>
            <a:off x="1919288" y="2349500"/>
            <a:ext cx="8748712"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a:solidFill>
                <a:srgbClr val="000000"/>
              </a:solidFill>
            </a:endParaRPr>
          </a:p>
        </p:txBody>
      </p:sp>
      <p:sp>
        <p:nvSpPr>
          <p:cNvPr id="8204" name="Rectangle 12"/>
          <p:cNvSpPr>
            <a:spLocks noChangeArrowheads="1"/>
          </p:cNvSpPr>
          <p:nvPr/>
        </p:nvSpPr>
        <p:spPr bwMode="auto">
          <a:xfrm>
            <a:off x="4008438" y="981075"/>
            <a:ext cx="4392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uk-UA" altLang="uk-UA" sz="3600" b="1">
                <a:solidFill>
                  <a:srgbClr val="FC6C00"/>
                </a:solidFill>
              </a:rPr>
              <a:t>Дякуємо за увагу! </a:t>
            </a:r>
            <a:endParaRPr lang="ru-RU" altLang="uk-UA" sz="3600" b="1">
              <a:solidFill>
                <a:srgbClr val="FF3300"/>
              </a:solidFill>
            </a:endParaRPr>
          </a:p>
        </p:txBody>
      </p:sp>
      <p:pic>
        <p:nvPicPr>
          <p:cNvPr id="14" name="Picture 6">
            <a:extLst>
              <a:ext uri="{FF2B5EF4-FFF2-40B4-BE49-F238E27FC236}">
                <a16:creationId xmlns:a16="http://schemas.microsoft.com/office/drawing/2014/main" id="{378BB38F-E91C-4824-ABCF-0BC2FB4F3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54" y="3228086"/>
            <a:ext cx="156743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a:extLst>
              <a:ext uri="{FF2B5EF4-FFF2-40B4-BE49-F238E27FC236}">
                <a16:creationId xmlns:a16="http://schemas.microsoft.com/office/drawing/2014/main" id="{D6BC459D-DEDD-4D01-BC98-6948AA4D9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19" y="3111882"/>
            <a:ext cx="1675694" cy="80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A picture containing drawing&#10;&#10;Description automatically generated">
            <a:extLst>
              <a:ext uri="{FF2B5EF4-FFF2-40B4-BE49-F238E27FC236}">
                <a16:creationId xmlns:a16="http://schemas.microsoft.com/office/drawing/2014/main" id="{1238A244-53BF-4A7B-93DD-CE70864326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288" y="3215902"/>
            <a:ext cx="2137742" cy="831582"/>
          </a:xfrm>
          <a:prstGeom prst="rect">
            <a:avLst/>
          </a:prstGeom>
        </p:spPr>
      </p:pic>
      <p:pic>
        <p:nvPicPr>
          <p:cNvPr id="17" name="Picture 16" descr="A picture containing food, drawing&#10;&#10;Description automatically generated">
            <a:extLst>
              <a:ext uri="{FF2B5EF4-FFF2-40B4-BE49-F238E27FC236}">
                <a16:creationId xmlns:a16="http://schemas.microsoft.com/office/drawing/2014/main" id="{9883EF90-3459-45C8-89C6-9D11A7881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670" y="3227092"/>
            <a:ext cx="2137742" cy="692075"/>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7FB1EFBB-4E72-4484-B255-AF1FFA3E01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9673" y="3143538"/>
            <a:ext cx="770121" cy="816795"/>
          </a:xfrm>
          <a:prstGeom prst="rect">
            <a:avLst/>
          </a:prstGeom>
        </p:spPr>
      </p:pic>
      <p:pic>
        <p:nvPicPr>
          <p:cNvPr id="19" name="Picture 18" descr="A close up of a logo&#10;&#10;Description automatically generated">
            <a:extLst>
              <a:ext uri="{FF2B5EF4-FFF2-40B4-BE49-F238E27FC236}">
                <a16:creationId xmlns:a16="http://schemas.microsoft.com/office/drawing/2014/main" id="{D95F62EF-D158-4092-929E-82AED44545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6750" y="3036381"/>
            <a:ext cx="824344" cy="903945"/>
          </a:xfrm>
          <a:prstGeom prst="rect">
            <a:avLst/>
          </a:prstGeom>
        </p:spPr>
      </p:pic>
      <p:pic>
        <p:nvPicPr>
          <p:cNvPr id="20" name="Picture 19" descr="A close up of a logo&#10;&#10;Description automatically generated">
            <a:extLst>
              <a:ext uri="{FF2B5EF4-FFF2-40B4-BE49-F238E27FC236}">
                <a16:creationId xmlns:a16="http://schemas.microsoft.com/office/drawing/2014/main" id="{AD5F4B37-A5C5-4435-918E-915E24F3B5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88348" y="3056168"/>
            <a:ext cx="1286132" cy="894656"/>
          </a:xfrm>
          <a:prstGeom prst="rect">
            <a:avLst/>
          </a:prstGeom>
        </p:spPr>
      </p:pic>
    </p:spTree>
    <p:extLst>
      <p:ext uri="{BB962C8B-B14F-4D97-AF65-F5344CB8AC3E}">
        <p14:creationId xmlns:p14="http://schemas.microsoft.com/office/powerpoint/2010/main" val="386103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60756B3-87D4-467F-8471-7F16E31D4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087" y="220848"/>
            <a:ext cx="1503387" cy="501691"/>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6DEFD1A7-C6D5-42D1-A87C-A5D5BCFD8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474" y="224625"/>
            <a:ext cx="1360211" cy="425032"/>
          </a:xfrm>
          <a:prstGeom prst="rect">
            <a:avLst/>
          </a:prstGeom>
        </p:spPr>
      </p:pic>
      <p:pic>
        <p:nvPicPr>
          <p:cNvPr id="7" name="Picture 6" descr="A close up of a logo&#10;&#10;Description automatically generated">
            <a:extLst>
              <a:ext uri="{FF2B5EF4-FFF2-40B4-BE49-F238E27FC236}">
                <a16:creationId xmlns:a16="http://schemas.microsoft.com/office/drawing/2014/main" id="{D28FB5DC-78DF-4769-8C2D-412E46593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517" y="186296"/>
            <a:ext cx="419203" cy="501691"/>
          </a:xfrm>
          <a:prstGeom prst="rect">
            <a:avLst/>
          </a:prstGeom>
        </p:spPr>
      </p:pic>
      <p:pic>
        <p:nvPicPr>
          <p:cNvPr id="8" name="Picture 7" descr="A close up of a logo&#10;&#10;Description automatically generated">
            <a:extLst>
              <a:ext uri="{FF2B5EF4-FFF2-40B4-BE49-F238E27FC236}">
                <a16:creationId xmlns:a16="http://schemas.microsoft.com/office/drawing/2014/main" id="{A5E66206-2FED-47A5-BC56-5123192EE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33720" y="220848"/>
            <a:ext cx="902024" cy="467139"/>
          </a:xfrm>
          <a:prstGeom prst="rect">
            <a:avLst/>
          </a:prstGeom>
        </p:spPr>
      </p:pic>
      <p:sp>
        <p:nvSpPr>
          <p:cNvPr id="9" name="TextBox 8">
            <a:extLst>
              <a:ext uri="{FF2B5EF4-FFF2-40B4-BE49-F238E27FC236}">
                <a16:creationId xmlns:a16="http://schemas.microsoft.com/office/drawing/2014/main" id="{9ACBC9F3-E581-47D7-850B-36CC0AE89196}"/>
              </a:ext>
            </a:extLst>
          </p:cNvPr>
          <p:cNvSpPr txBox="1"/>
          <p:nvPr/>
        </p:nvSpPr>
        <p:spPr>
          <a:xfrm>
            <a:off x="647363" y="2171283"/>
            <a:ext cx="11126547" cy="1815882"/>
          </a:xfrm>
          <a:prstGeom prst="rect">
            <a:avLst/>
          </a:prstGeom>
          <a:noFill/>
        </p:spPr>
        <p:txBody>
          <a:bodyPr wrap="square">
            <a:spAutoFit/>
          </a:bodyPr>
          <a:lstStyle/>
          <a:p>
            <a:pPr>
              <a:defRPr/>
            </a:pPr>
            <a:r>
              <a:rPr lang="uk-UA" sz="2800" b="1" dirty="0">
                <a:solidFill>
                  <a:srgbClr val="0070C0"/>
                </a:solidFill>
              </a:rPr>
              <a:t>ДЕРЖАВНИЙ АГРАРНИЙ РЕЄСТР - </a:t>
            </a:r>
            <a:r>
              <a:rPr lang="uk-UA" sz="2800" b="1" dirty="0"/>
              <a:t>державна автоматизована інформаційна система збирання, обліку, накопичення, оброблення та надання інформації про виробників сільськогосподарської продукції</a:t>
            </a:r>
            <a:endParaRPr lang="ru-RU" sz="2800" b="1" dirty="0">
              <a:solidFill>
                <a:schemeClr val="tx2"/>
              </a:solidFill>
            </a:endParaRPr>
          </a:p>
          <a:p>
            <a:pPr>
              <a:defRPr/>
            </a:pPr>
            <a:r>
              <a:rPr lang="uk-UA" sz="2800" b="1" dirty="0">
                <a:solidFill>
                  <a:srgbClr val="0070C0"/>
                </a:solidFill>
              </a:rPr>
              <a:t> </a:t>
            </a:r>
            <a:endParaRPr lang="uk-UA" sz="2800" dirty="0"/>
          </a:p>
        </p:txBody>
      </p:sp>
    </p:spTree>
    <p:extLst>
      <p:ext uri="{BB962C8B-B14F-4D97-AF65-F5344CB8AC3E}">
        <p14:creationId xmlns:p14="http://schemas.microsoft.com/office/powerpoint/2010/main" val="168782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60756B3-87D4-467F-8471-7F16E31D4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087" y="220848"/>
            <a:ext cx="1503387" cy="501691"/>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6DEFD1A7-C6D5-42D1-A87C-A5D5BCFD8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474" y="224625"/>
            <a:ext cx="1360211" cy="425032"/>
          </a:xfrm>
          <a:prstGeom prst="rect">
            <a:avLst/>
          </a:prstGeom>
        </p:spPr>
      </p:pic>
      <p:pic>
        <p:nvPicPr>
          <p:cNvPr id="7" name="Picture 6" descr="A close up of a logo&#10;&#10;Description automatically generated">
            <a:extLst>
              <a:ext uri="{FF2B5EF4-FFF2-40B4-BE49-F238E27FC236}">
                <a16:creationId xmlns:a16="http://schemas.microsoft.com/office/drawing/2014/main" id="{D28FB5DC-78DF-4769-8C2D-412E46593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517" y="186296"/>
            <a:ext cx="419203" cy="501691"/>
          </a:xfrm>
          <a:prstGeom prst="rect">
            <a:avLst/>
          </a:prstGeom>
        </p:spPr>
      </p:pic>
      <p:pic>
        <p:nvPicPr>
          <p:cNvPr id="8" name="Picture 7" descr="A close up of a logo&#10;&#10;Description automatically generated">
            <a:extLst>
              <a:ext uri="{FF2B5EF4-FFF2-40B4-BE49-F238E27FC236}">
                <a16:creationId xmlns:a16="http://schemas.microsoft.com/office/drawing/2014/main" id="{A5E66206-2FED-47A5-BC56-5123192EE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33720" y="220848"/>
            <a:ext cx="902024" cy="467139"/>
          </a:xfrm>
          <a:prstGeom prst="rect">
            <a:avLst/>
          </a:prstGeom>
        </p:spPr>
      </p:pic>
      <p:sp>
        <p:nvSpPr>
          <p:cNvPr id="9" name="TextBox 8">
            <a:extLst>
              <a:ext uri="{FF2B5EF4-FFF2-40B4-BE49-F238E27FC236}">
                <a16:creationId xmlns:a16="http://schemas.microsoft.com/office/drawing/2014/main" id="{9ACBC9F3-E581-47D7-850B-36CC0AE89196}"/>
              </a:ext>
            </a:extLst>
          </p:cNvPr>
          <p:cNvSpPr txBox="1"/>
          <p:nvPr/>
        </p:nvSpPr>
        <p:spPr>
          <a:xfrm>
            <a:off x="647363" y="1337804"/>
            <a:ext cx="11126547" cy="4324261"/>
          </a:xfrm>
          <a:prstGeom prst="rect">
            <a:avLst/>
          </a:prstGeom>
          <a:noFill/>
        </p:spPr>
        <p:txBody>
          <a:bodyPr wrap="square">
            <a:spAutoFit/>
          </a:bodyPr>
          <a:lstStyle/>
          <a:p>
            <a:pPr algn="just">
              <a:defRPr/>
            </a:pPr>
            <a:r>
              <a:rPr lang="ru-RU" sz="3200" b="1" dirty="0" err="1">
                <a:solidFill>
                  <a:srgbClr val="0070C0"/>
                </a:solidFill>
              </a:rPr>
              <a:t>Проблеми</a:t>
            </a:r>
            <a:r>
              <a:rPr lang="ru-RU" sz="3200" b="1" dirty="0">
                <a:solidFill>
                  <a:srgbClr val="0070C0"/>
                </a:solidFill>
              </a:rPr>
              <a:t>, </a:t>
            </a:r>
            <a:r>
              <a:rPr lang="ru-RU" sz="3200" b="1" dirty="0" err="1">
                <a:solidFill>
                  <a:srgbClr val="0070C0"/>
                </a:solidFill>
              </a:rPr>
              <a:t>які</a:t>
            </a:r>
            <a:r>
              <a:rPr lang="ru-RU" sz="3200" b="1" dirty="0">
                <a:solidFill>
                  <a:srgbClr val="0070C0"/>
                </a:solidFill>
              </a:rPr>
              <a:t> </a:t>
            </a:r>
            <a:r>
              <a:rPr lang="ru-RU" sz="3200" b="1" dirty="0" err="1">
                <a:solidFill>
                  <a:srgbClr val="0070C0"/>
                </a:solidFill>
              </a:rPr>
              <a:t>вирішує</a:t>
            </a:r>
            <a:r>
              <a:rPr lang="ru-RU" sz="3200" b="1" dirty="0">
                <a:solidFill>
                  <a:srgbClr val="0070C0"/>
                </a:solidFill>
              </a:rPr>
              <a:t> ДАР</a:t>
            </a:r>
          </a:p>
          <a:p>
            <a:pPr algn="just">
              <a:defRPr/>
            </a:pPr>
            <a:endParaRPr lang="ru-RU" sz="3200" b="1" dirty="0">
              <a:solidFill>
                <a:srgbClr val="0070C0"/>
              </a:solidFill>
            </a:endParaRPr>
          </a:p>
          <a:p>
            <a:pPr marL="365125" indent="-365125" algn="just">
              <a:lnSpc>
                <a:spcPct val="100000"/>
              </a:lnSpc>
              <a:spcBef>
                <a:spcPts val="600"/>
              </a:spcBef>
              <a:spcAft>
                <a:spcPts val="600"/>
              </a:spcAft>
              <a:buFont typeface="Wingdings" panose="05000000000000000000" pitchFamily="2" charset="2"/>
              <a:buChar char="ü"/>
              <a:defRPr/>
            </a:pPr>
            <a:r>
              <a:rPr lang="uk-UA" sz="2200" dirty="0"/>
              <a:t>Подання заявок на державну підтримку та її адміністрування здійснюється в ручному режимі, що призводить до помилок, корупційних ризиків, часових та фінансових затрат держави і аграрія; </a:t>
            </a:r>
          </a:p>
          <a:p>
            <a:pPr marL="365125" indent="-365125" algn="just">
              <a:lnSpc>
                <a:spcPct val="100000"/>
              </a:lnSpc>
              <a:spcBef>
                <a:spcPts val="600"/>
              </a:spcBef>
              <a:spcAft>
                <a:spcPts val="600"/>
              </a:spcAft>
              <a:buFont typeface="Wingdings" panose="05000000000000000000" pitchFamily="2" charset="2"/>
              <a:buChar char="ü"/>
              <a:defRPr/>
            </a:pPr>
            <a:r>
              <a:rPr lang="uk-UA" sz="2200" dirty="0"/>
              <a:t>Обмежений облік виробників сільськогосподарської продукції та недостатність достовірної і актуальної статистичної інформації про галузь, що унеможливлює формування якісної аграрної політики;</a:t>
            </a:r>
          </a:p>
          <a:p>
            <a:pPr marL="365125" indent="-365125" algn="just">
              <a:lnSpc>
                <a:spcPct val="100000"/>
              </a:lnSpc>
              <a:spcBef>
                <a:spcPts val="600"/>
              </a:spcBef>
              <a:spcAft>
                <a:spcPts val="600"/>
              </a:spcAft>
              <a:buFont typeface="Wingdings" panose="05000000000000000000" pitchFamily="2" charset="2"/>
              <a:buChar char="ü"/>
              <a:defRPr/>
            </a:pPr>
            <a:r>
              <a:rPr lang="uk-UA" sz="2200" dirty="0"/>
              <a:t>Низький рівень поширення електронних державних сервісів в АПК;</a:t>
            </a:r>
          </a:p>
          <a:p>
            <a:pPr marL="365125" indent="-365125" algn="just">
              <a:lnSpc>
                <a:spcPct val="100000"/>
              </a:lnSpc>
              <a:spcBef>
                <a:spcPts val="600"/>
              </a:spcBef>
              <a:spcAft>
                <a:spcPts val="600"/>
              </a:spcAft>
              <a:buFont typeface="Wingdings" panose="05000000000000000000" pitchFamily="2" charset="2"/>
              <a:buChar char="ü"/>
              <a:defRPr/>
            </a:pPr>
            <a:r>
              <a:rPr lang="uk-UA" sz="2200" dirty="0"/>
              <a:t>Відсутність стабільного, надійного та швидкого каналу комунікації держави з аграріями </a:t>
            </a:r>
          </a:p>
        </p:txBody>
      </p:sp>
    </p:spTree>
    <p:extLst>
      <p:ext uri="{BB962C8B-B14F-4D97-AF65-F5344CB8AC3E}">
        <p14:creationId xmlns:p14="http://schemas.microsoft.com/office/powerpoint/2010/main" val="3975097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60756B3-87D4-467F-8471-7F16E31D4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087" y="220848"/>
            <a:ext cx="1503387" cy="501691"/>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6DEFD1A7-C6D5-42D1-A87C-A5D5BCFD8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474" y="224625"/>
            <a:ext cx="1360211" cy="425032"/>
          </a:xfrm>
          <a:prstGeom prst="rect">
            <a:avLst/>
          </a:prstGeom>
        </p:spPr>
      </p:pic>
      <p:pic>
        <p:nvPicPr>
          <p:cNvPr id="7" name="Picture 6" descr="A close up of a logo&#10;&#10;Description automatically generated">
            <a:extLst>
              <a:ext uri="{FF2B5EF4-FFF2-40B4-BE49-F238E27FC236}">
                <a16:creationId xmlns:a16="http://schemas.microsoft.com/office/drawing/2014/main" id="{D28FB5DC-78DF-4769-8C2D-412E46593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517" y="186296"/>
            <a:ext cx="419203" cy="501691"/>
          </a:xfrm>
          <a:prstGeom prst="rect">
            <a:avLst/>
          </a:prstGeom>
        </p:spPr>
      </p:pic>
      <p:pic>
        <p:nvPicPr>
          <p:cNvPr id="8" name="Picture 7" descr="A close up of a logo&#10;&#10;Description automatically generated">
            <a:extLst>
              <a:ext uri="{FF2B5EF4-FFF2-40B4-BE49-F238E27FC236}">
                <a16:creationId xmlns:a16="http://schemas.microsoft.com/office/drawing/2014/main" id="{A5E66206-2FED-47A5-BC56-5123192EE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33720" y="220848"/>
            <a:ext cx="902024" cy="467139"/>
          </a:xfrm>
          <a:prstGeom prst="rect">
            <a:avLst/>
          </a:prstGeom>
        </p:spPr>
      </p:pic>
      <p:sp>
        <p:nvSpPr>
          <p:cNvPr id="9" name="TextBox 8">
            <a:extLst>
              <a:ext uri="{FF2B5EF4-FFF2-40B4-BE49-F238E27FC236}">
                <a16:creationId xmlns:a16="http://schemas.microsoft.com/office/drawing/2014/main" id="{9ACBC9F3-E581-47D7-850B-36CC0AE89196}"/>
              </a:ext>
            </a:extLst>
          </p:cNvPr>
          <p:cNvSpPr txBox="1"/>
          <p:nvPr/>
        </p:nvSpPr>
        <p:spPr>
          <a:xfrm>
            <a:off x="598811" y="1337804"/>
            <a:ext cx="11175099" cy="4816703"/>
          </a:xfrm>
          <a:prstGeom prst="rect">
            <a:avLst/>
          </a:prstGeom>
          <a:noFill/>
        </p:spPr>
        <p:txBody>
          <a:bodyPr wrap="square">
            <a:spAutoFit/>
          </a:bodyPr>
          <a:lstStyle/>
          <a:p>
            <a:pPr algn="just">
              <a:defRPr/>
            </a:pPr>
            <a:r>
              <a:rPr lang="ru-RU" sz="3200" b="1" dirty="0" err="1">
                <a:solidFill>
                  <a:srgbClr val="0070C0"/>
                </a:solidFill>
              </a:rPr>
              <a:t>Впровадження</a:t>
            </a:r>
            <a:r>
              <a:rPr lang="ru-RU" sz="3200" b="1" dirty="0">
                <a:solidFill>
                  <a:srgbClr val="0070C0"/>
                </a:solidFill>
              </a:rPr>
              <a:t> ДАР </a:t>
            </a:r>
            <a:r>
              <a:rPr lang="ru-RU" sz="3200" b="1" dirty="0" err="1">
                <a:solidFill>
                  <a:srgbClr val="0070C0"/>
                </a:solidFill>
              </a:rPr>
              <a:t>має</a:t>
            </a:r>
            <a:r>
              <a:rPr lang="ru-RU" sz="3200" b="1" dirty="0">
                <a:solidFill>
                  <a:srgbClr val="0070C0"/>
                </a:solidFill>
              </a:rPr>
              <a:t> на </a:t>
            </a:r>
            <a:r>
              <a:rPr lang="ru-RU" sz="3200" b="1" dirty="0" err="1">
                <a:solidFill>
                  <a:srgbClr val="0070C0"/>
                </a:solidFill>
              </a:rPr>
              <a:t>меті</a:t>
            </a:r>
            <a:endParaRPr lang="ru-RU" sz="3200" b="1" dirty="0">
              <a:solidFill>
                <a:srgbClr val="0070C0"/>
              </a:solidFill>
            </a:endParaRPr>
          </a:p>
          <a:p>
            <a:pPr algn="just">
              <a:defRPr/>
            </a:pPr>
            <a:endParaRPr lang="ru-RU" sz="3200" b="1" dirty="0">
              <a:solidFill>
                <a:srgbClr val="0070C0"/>
              </a:solidFill>
            </a:endParaRPr>
          </a:p>
          <a:p>
            <a:pPr marL="365125" indent="-365125" algn="just">
              <a:lnSpc>
                <a:spcPct val="100000"/>
              </a:lnSpc>
              <a:spcBef>
                <a:spcPts val="600"/>
              </a:spcBef>
              <a:spcAft>
                <a:spcPts val="600"/>
              </a:spcAft>
              <a:buFont typeface="Wingdings" panose="05000000000000000000" pitchFamily="2" charset="2"/>
              <a:buChar char="ü"/>
              <a:defRPr/>
            </a:pPr>
            <a:r>
              <a:rPr lang="uk-UA" sz="2200" dirty="0"/>
              <a:t>забезпечити облік аграріїв-отримувачів державної допомоги;</a:t>
            </a:r>
          </a:p>
          <a:p>
            <a:pPr marL="365125" indent="-365125" algn="just">
              <a:lnSpc>
                <a:spcPct val="100000"/>
              </a:lnSpc>
              <a:spcBef>
                <a:spcPts val="600"/>
              </a:spcBef>
              <a:spcAft>
                <a:spcPts val="600"/>
              </a:spcAft>
              <a:buFont typeface="Wingdings" panose="05000000000000000000" pitchFamily="2" charset="2"/>
              <a:buChar char="ü"/>
              <a:defRPr/>
            </a:pPr>
            <a:r>
              <a:rPr lang="uk-UA" sz="2200" dirty="0"/>
              <a:t>забезпечити прозоре адміністрування, спрямування та розподіл коштів державної підтримки в АПК за допомогою електронних засобів; </a:t>
            </a:r>
          </a:p>
          <a:p>
            <a:pPr marL="365125" indent="-365125" algn="just">
              <a:lnSpc>
                <a:spcPct val="100000"/>
              </a:lnSpc>
              <a:spcBef>
                <a:spcPts val="600"/>
              </a:spcBef>
              <a:spcAft>
                <a:spcPts val="600"/>
              </a:spcAft>
              <a:buFont typeface="Wingdings" panose="05000000000000000000" pitchFamily="2" charset="2"/>
              <a:buChar char="ü"/>
              <a:defRPr/>
            </a:pPr>
            <a:r>
              <a:rPr lang="uk-UA" sz="2200" dirty="0"/>
              <a:t>надавати зручні електронні сервіси аграріям, зокрема відображення у “кабінеті аграрія” інформації про землю, зареєстровані речові права оренди, зареєстрованих тварин; </a:t>
            </a:r>
          </a:p>
          <a:p>
            <a:pPr marL="365125" indent="-365125" algn="just">
              <a:lnSpc>
                <a:spcPct val="100000"/>
              </a:lnSpc>
              <a:spcBef>
                <a:spcPts val="600"/>
              </a:spcBef>
              <a:spcAft>
                <a:spcPts val="600"/>
              </a:spcAft>
              <a:buFont typeface="Wingdings" panose="05000000000000000000" pitchFamily="2" charset="2"/>
              <a:buChar char="ü"/>
              <a:defRPr/>
            </a:pPr>
            <a:r>
              <a:rPr lang="uk-UA" sz="2200" dirty="0"/>
              <a:t>отримувати статистичну інформацію для органів державної влади та </a:t>
            </a:r>
            <a:r>
              <a:rPr lang="ru-RU" sz="2200" dirty="0"/>
              <a:t>орган</a:t>
            </a:r>
            <a:r>
              <a:rPr lang="uk-UA" sz="2200" dirty="0" err="1"/>
              <a:t>ів</a:t>
            </a:r>
            <a:r>
              <a:rPr lang="uk-UA" sz="2200" dirty="0"/>
              <a:t> місцевого самоврядування;</a:t>
            </a:r>
          </a:p>
          <a:p>
            <a:pPr marL="365125" indent="-365125" algn="just">
              <a:lnSpc>
                <a:spcPct val="100000"/>
              </a:lnSpc>
              <a:spcBef>
                <a:spcPts val="600"/>
              </a:spcBef>
              <a:spcAft>
                <a:spcPts val="600"/>
              </a:spcAft>
              <a:buFont typeface="Wingdings" panose="05000000000000000000" pitchFamily="2" charset="2"/>
              <a:buChar char="ü"/>
              <a:defRPr/>
            </a:pPr>
            <a:r>
              <a:rPr lang="uk-UA" sz="2200" dirty="0"/>
              <a:t>створити надійний канал комунікації між державою/ОМС та виробником сільськогосподарської продукції</a:t>
            </a:r>
          </a:p>
        </p:txBody>
      </p:sp>
    </p:spTree>
    <p:extLst>
      <p:ext uri="{BB962C8B-B14F-4D97-AF65-F5344CB8AC3E}">
        <p14:creationId xmlns:p14="http://schemas.microsoft.com/office/powerpoint/2010/main" val="539873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60756B3-87D4-467F-8471-7F16E31D4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087" y="220848"/>
            <a:ext cx="1503387" cy="501691"/>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6DEFD1A7-C6D5-42D1-A87C-A5D5BCFD8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474" y="224625"/>
            <a:ext cx="1360211" cy="425032"/>
          </a:xfrm>
          <a:prstGeom prst="rect">
            <a:avLst/>
          </a:prstGeom>
        </p:spPr>
      </p:pic>
      <p:pic>
        <p:nvPicPr>
          <p:cNvPr id="7" name="Picture 6" descr="A close up of a logo&#10;&#10;Description automatically generated">
            <a:extLst>
              <a:ext uri="{FF2B5EF4-FFF2-40B4-BE49-F238E27FC236}">
                <a16:creationId xmlns:a16="http://schemas.microsoft.com/office/drawing/2014/main" id="{D28FB5DC-78DF-4769-8C2D-412E46593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517" y="186296"/>
            <a:ext cx="419203" cy="501691"/>
          </a:xfrm>
          <a:prstGeom prst="rect">
            <a:avLst/>
          </a:prstGeom>
        </p:spPr>
      </p:pic>
      <p:pic>
        <p:nvPicPr>
          <p:cNvPr id="8" name="Picture 7" descr="A close up of a logo&#10;&#10;Description automatically generated">
            <a:extLst>
              <a:ext uri="{FF2B5EF4-FFF2-40B4-BE49-F238E27FC236}">
                <a16:creationId xmlns:a16="http://schemas.microsoft.com/office/drawing/2014/main" id="{A5E66206-2FED-47A5-BC56-5123192EE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33720" y="220848"/>
            <a:ext cx="902024" cy="467139"/>
          </a:xfrm>
          <a:prstGeom prst="rect">
            <a:avLst/>
          </a:prstGeom>
        </p:spPr>
      </p:pic>
      <p:sp>
        <p:nvSpPr>
          <p:cNvPr id="9" name="TextBox 8">
            <a:extLst>
              <a:ext uri="{FF2B5EF4-FFF2-40B4-BE49-F238E27FC236}">
                <a16:creationId xmlns:a16="http://schemas.microsoft.com/office/drawing/2014/main" id="{9ACBC9F3-E581-47D7-850B-36CC0AE89196}"/>
              </a:ext>
            </a:extLst>
          </p:cNvPr>
          <p:cNvSpPr txBox="1"/>
          <p:nvPr/>
        </p:nvSpPr>
        <p:spPr>
          <a:xfrm>
            <a:off x="469339" y="1337804"/>
            <a:ext cx="11304572" cy="4816703"/>
          </a:xfrm>
          <a:prstGeom prst="rect">
            <a:avLst/>
          </a:prstGeom>
          <a:noFill/>
        </p:spPr>
        <p:txBody>
          <a:bodyPr wrap="square">
            <a:spAutoFit/>
          </a:bodyPr>
          <a:lstStyle/>
          <a:p>
            <a:pPr algn="just">
              <a:defRPr/>
            </a:pPr>
            <a:r>
              <a:rPr lang="uk-UA" sz="3200" b="1" dirty="0">
                <a:solidFill>
                  <a:srgbClr val="0070C0"/>
                </a:solidFill>
              </a:rPr>
              <a:t>Особливості функціонування ДАР</a:t>
            </a:r>
          </a:p>
          <a:p>
            <a:pPr algn="just">
              <a:defRPr/>
            </a:pPr>
            <a:endParaRPr lang="uk-UA" sz="3200" b="1" dirty="0">
              <a:solidFill>
                <a:srgbClr val="0070C0"/>
              </a:solidFill>
            </a:endParaRPr>
          </a:p>
          <a:p>
            <a:pPr marL="365125" indent="-365125" algn="just">
              <a:lnSpc>
                <a:spcPct val="100000"/>
              </a:lnSpc>
              <a:spcBef>
                <a:spcPts val="600"/>
              </a:spcBef>
              <a:spcAft>
                <a:spcPts val="600"/>
              </a:spcAft>
              <a:buFont typeface="Wingdings" panose="05000000000000000000" pitchFamily="2" charset="2"/>
              <a:buChar char="ü"/>
              <a:defRPr/>
            </a:pPr>
            <a:r>
              <a:rPr lang="uk-UA" sz="2200" dirty="0"/>
              <a:t>ДАР ведеться за рахунок коштів державного бюджету;</a:t>
            </a:r>
          </a:p>
          <a:p>
            <a:pPr marL="365125" indent="-365125" algn="just">
              <a:lnSpc>
                <a:spcPct val="100000"/>
              </a:lnSpc>
              <a:spcBef>
                <a:spcPts val="600"/>
              </a:spcBef>
              <a:spcAft>
                <a:spcPts val="600"/>
              </a:spcAft>
              <a:buFont typeface="Wingdings" panose="05000000000000000000" pitchFamily="2" charset="2"/>
              <a:buChar char="ü"/>
              <a:defRPr/>
            </a:pPr>
            <a:r>
              <a:rPr lang="uk-UA" sz="2200" dirty="0"/>
              <a:t>ДАР ведеться шляхом добровільного внесення с/г виробниками відомостей про себе;</a:t>
            </a:r>
          </a:p>
          <a:p>
            <a:pPr marL="365125" indent="-365125" algn="just">
              <a:lnSpc>
                <a:spcPct val="100000"/>
              </a:lnSpc>
              <a:spcBef>
                <a:spcPts val="600"/>
              </a:spcBef>
              <a:spcAft>
                <a:spcPts val="600"/>
              </a:spcAft>
              <a:buFont typeface="Wingdings" panose="05000000000000000000" pitchFamily="2" charset="2"/>
              <a:buChar char="ü"/>
              <a:defRPr/>
            </a:pPr>
            <a:r>
              <a:rPr lang="uk-UA" sz="2200" dirty="0"/>
              <a:t>ДАР відображає інформацію про с/г виробників з інших державних реєстрів та кадастрів;</a:t>
            </a:r>
          </a:p>
          <a:p>
            <a:pPr marL="365125" indent="-365125" algn="just">
              <a:lnSpc>
                <a:spcPct val="100000"/>
              </a:lnSpc>
              <a:spcBef>
                <a:spcPts val="600"/>
              </a:spcBef>
              <a:spcAft>
                <a:spcPts val="600"/>
              </a:spcAft>
              <a:buFont typeface="Wingdings" panose="05000000000000000000" pitchFamily="2" charset="2"/>
              <a:buChar char="ü"/>
              <a:defRPr/>
            </a:pPr>
            <a:r>
              <a:rPr lang="uk-UA" sz="2200" dirty="0"/>
              <a:t>ДАР використовується також для електронної взаємодії між фізичними та юридичними особами, державними органами, органами місцевого самоврядування, центрами надання адміністративних послуг;</a:t>
            </a:r>
          </a:p>
          <a:p>
            <a:pPr marL="365125" indent="-365125" algn="just">
              <a:lnSpc>
                <a:spcPct val="100000"/>
              </a:lnSpc>
              <a:spcBef>
                <a:spcPts val="600"/>
              </a:spcBef>
              <a:spcAft>
                <a:spcPts val="600"/>
              </a:spcAft>
              <a:buFont typeface="Wingdings" panose="05000000000000000000" pitchFamily="2" charset="2"/>
              <a:buChar char="ü"/>
              <a:defRPr/>
            </a:pPr>
            <a:r>
              <a:rPr lang="uk-UA" sz="2200" dirty="0"/>
              <a:t>**С/г виробники, які внесли відомості про себе в ДАР набуватимуть право: на отримання державної підтримки на основі інформації, що міститься в ДАР без надання відповідних відомостей в паперовій формі</a:t>
            </a:r>
          </a:p>
        </p:txBody>
      </p:sp>
    </p:spTree>
    <p:extLst>
      <p:ext uri="{BB962C8B-B14F-4D97-AF65-F5344CB8AC3E}">
        <p14:creationId xmlns:p14="http://schemas.microsoft.com/office/powerpoint/2010/main" val="299254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60756B3-87D4-467F-8471-7F16E31D4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087" y="220848"/>
            <a:ext cx="1503387" cy="501691"/>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6DEFD1A7-C6D5-42D1-A87C-A5D5BCFD8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474" y="224625"/>
            <a:ext cx="1360211" cy="425032"/>
          </a:xfrm>
          <a:prstGeom prst="rect">
            <a:avLst/>
          </a:prstGeom>
        </p:spPr>
      </p:pic>
      <p:pic>
        <p:nvPicPr>
          <p:cNvPr id="7" name="Picture 6" descr="A close up of a logo&#10;&#10;Description automatically generated">
            <a:extLst>
              <a:ext uri="{FF2B5EF4-FFF2-40B4-BE49-F238E27FC236}">
                <a16:creationId xmlns:a16="http://schemas.microsoft.com/office/drawing/2014/main" id="{D28FB5DC-78DF-4769-8C2D-412E46593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517" y="186296"/>
            <a:ext cx="419203" cy="501691"/>
          </a:xfrm>
          <a:prstGeom prst="rect">
            <a:avLst/>
          </a:prstGeom>
        </p:spPr>
      </p:pic>
      <p:pic>
        <p:nvPicPr>
          <p:cNvPr id="8" name="Picture 7" descr="A close up of a logo&#10;&#10;Description automatically generated">
            <a:extLst>
              <a:ext uri="{FF2B5EF4-FFF2-40B4-BE49-F238E27FC236}">
                <a16:creationId xmlns:a16="http://schemas.microsoft.com/office/drawing/2014/main" id="{A5E66206-2FED-47A5-BC56-5123192EE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33720" y="220848"/>
            <a:ext cx="902024" cy="467139"/>
          </a:xfrm>
          <a:prstGeom prst="rect">
            <a:avLst/>
          </a:prstGeom>
        </p:spPr>
      </p:pic>
      <p:sp>
        <p:nvSpPr>
          <p:cNvPr id="9" name="TextBox 8">
            <a:extLst>
              <a:ext uri="{FF2B5EF4-FFF2-40B4-BE49-F238E27FC236}">
                <a16:creationId xmlns:a16="http://schemas.microsoft.com/office/drawing/2014/main" id="{9ACBC9F3-E581-47D7-850B-36CC0AE89196}"/>
              </a:ext>
            </a:extLst>
          </p:cNvPr>
          <p:cNvSpPr txBox="1"/>
          <p:nvPr/>
        </p:nvSpPr>
        <p:spPr>
          <a:xfrm>
            <a:off x="647363" y="1337804"/>
            <a:ext cx="11126547" cy="5447645"/>
          </a:xfrm>
          <a:prstGeom prst="rect">
            <a:avLst/>
          </a:prstGeom>
          <a:noFill/>
        </p:spPr>
        <p:txBody>
          <a:bodyPr wrap="square">
            <a:spAutoFit/>
          </a:bodyPr>
          <a:lstStyle/>
          <a:p>
            <a:pPr>
              <a:defRPr/>
            </a:pPr>
            <a:r>
              <a:rPr lang="uk-UA" sz="3200" b="1" dirty="0">
                <a:solidFill>
                  <a:srgbClr val="0070C0"/>
                </a:solidFill>
              </a:rPr>
              <a:t>Етапність впровадження ДАР</a:t>
            </a:r>
          </a:p>
          <a:p>
            <a:pPr>
              <a:defRPr/>
            </a:pPr>
            <a:endParaRPr lang="uk-UA" sz="3200" b="1" dirty="0">
              <a:solidFill>
                <a:srgbClr val="0070C0"/>
              </a:solidFill>
            </a:endParaRPr>
          </a:p>
          <a:p>
            <a:r>
              <a:rPr lang="uk-UA" sz="2000" b="1" dirty="0">
                <a:solidFill>
                  <a:prstClr val="black"/>
                </a:solidFill>
              </a:rPr>
              <a:t>Цілі 1-го етапу пілотного впровадження (лютий):</a:t>
            </a:r>
          </a:p>
          <a:p>
            <a:pPr marL="285750" indent="-285750">
              <a:buFont typeface="Wingdings" panose="05000000000000000000" pitchFamily="2" charset="2"/>
              <a:buChar char="§"/>
            </a:pPr>
            <a:r>
              <a:rPr lang="uk-UA" sz="2000" dirty="0">
                <a:solidFill>
                  <a:prstClr val="black"/>
                </a:solidFill>
              </a:rPr>
              <a:t>Оцінка роботи програмного забезпечення та інших технічних аспектів (КЕП);</a:t>
            </a:r>
          </a:p>
          <a:p>
            <a:pPr marL="285750" indent="-285750">
              <a:buFont typeface="Wingdings" panose="05000000000000000000" pitchFamily="2" charset="2"/>
              <a:buChar char="§"/>
            </a:pPr>
            <a:r>
              <a:rPr lang="uk-UA" sz="2000" dirty="0">
                <a:solidFill>
                  <a:prstClr val="black"/>
                </a:solidFill>
              </a:rPr>
              <a:t>Випробування моделі реєстрації з виїзними групами операторів-консультантів;</a:t>
            </a:r>
          </a:p>
          <a:p>
            <a:pPr marL="285750" indent="-285750">
              <a:buFont typeface="Wingdings" panose="05000000000000000000" pitchFamily="2" charset="2"/>
              <a:buChar char="§"/>
            </a:pPr>
            <a:r>
              <a:rPr lang="uk-UA" sz="2000" dirty="0">
                <a:solidFill>
                  <a:prstClr val="black"/>
                </a:solidFill>
              </a:rPr>
              <a:t>Отримання зворотного зв'язку від аграріїв та операторів-консультантів;</a:t>
            </a:r>
          </a:p>
          <a:p>
            <a:pPr marL="285750" indent="-285750">
              <a:buFont typeface="Wingdings" panose="05000000000000000000" pitchFamily="2" charset="2"/>
              <a:buChar char="§"/>
            </a:pPr>
            <a:endParaRPr lang="uk-UA" sz="2000" dirty="0">
              <a:solidFill>
                <a:prstClr val="black"/>
              </a:solidFill>
            </a:endParaRPr>
          </a:p>
          <a:p>
            <a:r>
              <a:rPr lang="uk-UA" sz="2000" b="1" dirty="0">
                <a:solidFill>
                  <a:prstClr val="black"/>
                </a:solidFill>
              </a:rPr>
              <a:t>Цілі 2-го етапу пілотного впровадження (вересень-жовтень):</a:t>
            </a:r>
          </a:p>
          <a:p>
            <a:pPr marL="285750" indent="-285750">
              <a:buFont typeface="Wingdings" panose="05000000000000000000" pitchFamily="2" charset="2"/>
              <a:buChar char="§"/>
            </a:pPr>
            <a:r>
              <a:rPr lang="uk-UA" sz="2000" dirty="0">
                <a:solidFill>
                  <a:prstClr val="black"/>
                </a:solidFill>
              </a:rPr>
              <a:t>Залучення ОМС до процесу  реєстрації та впровадження ДАР;</a:t>
            </a:r>
          </a:p>
          <a:p>
            <a:pPr marL="285750" indent="-285750">
              <a:buFont typeface="Wingdings" panose="05000000000000000000" pitchFamily="2" charset="2"/>
              <a:buChar char="§"/>
            </a:pPr>
            <a:r>
              <a:rPr lang="uk-UA" sz="2000" dirty="0">
                <a:solidFill>
                  <a:prstClr val="black"/>
                </a:solidFill>
              </a:rPr>
              <a:t>Автоматизація процесу подання заявки на виправлення помилки в земельному кадастрі;</a:t>
            </a:r>
          </a:p>
          <a:p>
            <a:pPr marL="285750" indent="-285750">
              <a:buFont typeface="Wingdings" panose="05000000000000000000" pitchFamily="2" charset="2"/>
              <a:buChar char="§"/>
            </a:pPr>
            <a:r>
              <a:rPr lang="uk-UA" sz="2000" dirty="0">
                <a:solidFill>
                  <a:prstClr val="black"/>
                </a:solidFill>
              </a:rPr>
              <a:t>Оцінка роботи програмного забезпечення за результатом доопрацювання після 1-го етапу;</a:t>
            </a:r>
          </a:p>
          <a:p>
            <a:pPr marL="285750" indent="-285750">
              <a:buFont typeface="Wingdings" panose="05000000000000000000" pitchFamily="2" charset="2"/>
              <a:buChar char="§"/>
            </a:pPr>
            <a:r>
              <a:rPr lang="uk-UA" sz="2000" dirty="0">
                <a:solidFill>
                  <a:prstClr val="black"/>
                </a:solidFill>
              </a:rPr>
              <a:t>Демонстрація потенціалу ДАР в детінізації сільськогосподарського виробництва, виправлення помилок в ДЗК, наданні електронних сервісів для </a:t>
            </a:r>
            <a:r>
              <a:rPr lang="uk-UA" sz="2000" dirty="0" err="1">
                <a:solidFill>
                  <a:prstClr val="black"/>
                </a:solidFill>
              </a:rPr>
              <a:t>аграрїів</a:t>
            </a:r>
            <a:r>
              <a:rPr lang="uk-UA" sz="2000" dirty="0">
                <a:solidFill>
                  <a:prstClr val="black"/>
                </a:solidFill>
              </a:rPr>
              <a:t>;</a:t>
            </a:r>
          </a:p>
          <a:p>
            <a:pPr marL="285750" indent="-285750">
              <a:buFont typeface="Wingdings" panose="05000000000000000000" pitchFamily="2" charset="2"/>
              <a:buChar char="§"/>
            </a:pPr>
            <a:r>
              <a:rPr lang="uk-UA" sz="2000" dirty="0">
                <a:solidFill>
                  <a:prstClr val="black"/>
                </a:solidFill>
              </a:rPr>
              <a:t>Розширення консультаційної ролі операторів-консультантів для інформування аграріїв про важливі аспекти аграрної політики, земельної реформи та процедур реєстрації речових прав.</a:t>
            </a:r>
          </a:p>
          <a:p>
            <a:pPr marL="285750" indent="-285750">
              <a:buFont typeface="Wingdings" panose="05000000000000000000" pitchFamily="2" charset="2"/>
              <a:buChar char="§"/>
            </a:pPr>
            <a:endParaRPr lang="uk-UA" sz="2400" dirty="0">
              <a:solidFill>
                <a:prstClr val="black"/>
              </a:solidFill>
            </a:endParaRPr>
          </a:p>
        </p:txBody>
      </p:sp>
    </p:spTree>
    <p:extLst>
      <p:ext uri="{BB962C8B-B14F-4D97-AF65-F5344CB8AC3E}">
        <p14:creationId xmlns:p14="http://schemas.microsoft.com/office/powerpoint/2010/main" val="42122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60756B3-87D4-467F-8471-7F16E31D4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087" y="220848"/>
            <a:ext cx="1503387" cy="501691"/>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6DEFD1A7-C6D5-42D1-A87C-A5D5BCFD8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474" y="224625"/>
            <a:ext cx="1360211" cy="425032"/>
          </a:xfrm>
          <a:prstGeom prst="rect">
            <a:avLst/>
          </a:prstGeom>
        </p:spPr>
      </p:pic>
      <p:pic>
        <p:nvPicPr>
          <p:cNvPr id="7" name="Picture 6" descr="A close up of a logo&#10;&#10;Description automatically generated">
            <a:extLst>
              <a:ext uri="{FF2B5EF4-FFF2-40B4-BE49-F238E27FC236}">
                <a16:creationId xmlns:a16="http://schemas.microsoft.com/office/drawing/2014/main" id="{D28FB5DC-78DF-4769-8C2D-412E46593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517" y="186296"/>
            <a:ext cx="419203" cy="501691"/>
          </a:xfrm>
          <a:prstGeom prst="rect">
            <a:avLst/>
          </a:prstGeom>
        </p:spPr>
      </p:pic>
      <p:pic>
        <p:nvPicPr>
          <p:cNvPr id="8" name="Picture 7" descr="A close up of a logo&#10;&#10;Description automatically generated">
            <a:extLst>
              <a:ext uri="{FF2B5EF4-FFF2-40B4-BE49-F238E27FC236}">
                <a16:creationId xmlns:a16="http://schemas.microsoft.com/office/drawing/2014/main" id="{A5E66206-2FED-47A5-BC56-5123192EE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33720" y="220848"/>
            <a:ext cx="902024" cy="467139"/>
          </a:xfrm>
          <a:prstGeom prst="rect">
            <a:avLst/>
          </a:prstGeom>
        </p:spPr>
      </p:pic>
      <p:sp>
        <p:nvSpPr>
          <p:cNvPr id="9" name="TextBox 8">
            <a:extLst>
              <a:ext uri="{FF2B5EF4-FFF2-40B4-BE49-F238E27FC236}">
                <a16:creationId xmlns:a16="http://schemas.microsoft.com/office/drawing/2014/main" id="{9ACBC9F3-E581-47D7-850B-36CC0AE89196}"/>
              </a:ext>
            </a:extLst>
          </p:cNvPr>
          <p:cNvSpPr txBox="1"/>
          <p:nvPr/>
        </p:nvSpPr>
        <p:spPr>
          <a:xfrm>
            <a:off x="647363" y="1337804"/>
            <a:ext cx="11126547" cy="4678204"/>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uk-UA" altLang="uk-UA" sz="2800" b="1" i="0" u="none" strike="noStrike" kern="1200" cap="none" spc="0" normalizeH="0" baseline="0" noProof="0" dirty="0">
                <a:ln>
                  <a:noFill/>
                </a:ln>
                <a:solidFill>
                  <a:srgbClr val="065FC0"/>
                </a:solidFill>
                <a:effectLst/>
                <a:uLnTx/>
                <a:uFillTx/>
                <a:latin typeface="Arial"/>
                <a:ea typeface="+mn-ea"/>
                <a:cs typeface="+mn-cs"/>
              </a:rPr>
              <a:t>Правове регулювання функціонування ДАР</a:t>
            </a:r>
          </a:p>
          <a:p>
            <a:pPr marR="0" lvl="0" algn="just" defTabSz="914400" rtl="0" eaLnBrk="1" fontAlgn="base" latinLnBrk="0" hangingPunct="1">
              <a:lnSpc>
                <a:spcPct val="100000"/>
              </a:lnSpc>
              <a:spcBef>
                <a:spcPct val="0"/>
              </a:spcBef>
              <a:spcAft>
                <a:spcPct val="0"/>
              </a:spcAft>
              <a:buClrTx/>
              <a:buSzTx/>
              <a:tabLst/>
              <a:defRPr/>
            </a:pPr>
            <a:endParaRPr lang="uk-UA" sz="3200" b="1" dirty="0">
              <a:solidFill>
                <a:srgbClr val="FC6C00"/>
              </a:solidFill>
              <a:latin typeface="Arial"/>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uk-UA" sz="1800" b="1" i="0" u="none" strike="noStrike" kern="1200" cap="none" spc="0" normalizeH="0" baseline="0" noProof="0" dirty="0">
                <a:ln>
                  <a:noFill/>
                </a:ln>
                <a:solidFill>
                  <a:srgbClr val="000000"/>
                </a:solidFill>
                <a:effectLst/>
                <a:uLnTx/>
                <a:uFillTx/>
                <a:latin typeface="Arial"/>
                <a:ea typeface="+mn-ea"/>
                <a:cs typeface="+mn-cs"/>
              </a:rPr>
              <a:t>Указ Президента України №837/2019 від 8 листопада 2019 року “Про невідкладні заходи з проведення реформ та зміцнення держави”: </a:t>
            </a:r>
            <a:r>
              <a:rPr kumimoji="0" lang="uk-UA" sz="1800" b="0" i="0" u="none" strike="noStrike" kern="1200" cap="none" spc="0" normalizeH="0" baseline="0" noProof="0" dirty="0">
                <a:ln>
                  <a:noFill/>
                </a:ln>
                <a:solidFill>
                  <a:srgbClr val="000000"/>
                </a:solidFill>
                <a:effectLst/>
                <a:uLnTx/>
                <a:uFillTx/>
                <a:latin typeface="Arial"/>
                <a:ea typeface="+mn-ea"/>
                <a:cs typeface="+mn-cs"/>
              </a:rPr>
              <a:t>передбачено необхідність вжиття заходів Кабінетом Міністрів України </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kumimoji="0" lang="uk-UA" sz="1800" b="0" i="0" u="none" strike="noStrike" kern="1200" cap="none" spc="0" normalizeH="0" baseline="0" noProof="0" dirty="0">
                <a:ln>
                  <a:noFill/>
                </a:ln>
                <a:solidFill>
                  <a:srgbClr val="000000"/>
                </a:solidFill>
                <a:effectLst/>
                <a:uLnTx/>
                <a:uFillTx/>
                <a:latin typeface="Arial"/>
                <a:ea typeface="+mn-ea"/>
                <a:cs typeface="+mn-cs"/>
              </a:rPr>
              <a:t>до 31 березня 2020 р.</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uk-UA" sz="1800" b="0" i="0" u="none" strike="noStrike" kern="1200" cap="none" spc="0" normalizeH="0" baseline="0" noProof="0" dirty="0">
                <a:ln>
                  <a:noFill/>
                </a:ln>
                <a:solidFill>
                  <a:srgbClr val="000000"/>
                </a:solidFill>
                <a:effectLst/>
                <a:uLnTx/>
                <a:uFillTx/>
                <a:latin typeface="Arial"/>
                <a:ea typeface="+mn-ea"/>
                <a:cs typeface="+mn-cs"/>
              </a:rPr>
              <a:t>задля запровадження механізмів державної підтримки щодо підвищення фінансової спроможності фермерів та малих сільськогосподарських виробників, зокрема </a:t>
            </a:r>
            <a:r>
              <a:rPr kumimoji="0" lang="uk-UA" sz="1800" b="1" i="0" u="none" strike="noStrike" kern="1200" cap="none" spc="0" normalizeH="0" baseline="0" noProof="0" dirty="0">
                <a:ln>
                  <a:noFill/>
                </a:ln>
                <a:solidFill>
                  <a:srgbClr val="000000"/>
                </a:solidFill>
                <a:effectLst/>
                <a:uLnTx/>
                <a:uFillTx/>
                <a:latin typeface="Arial"/>
                <a:ea typeface="+mn-ea"/>
                <a:cs typeface="+mn-cs"/>
              </a:rPr>
              <a:t>створення пілотного проєкту електронного фермерського реєстру.</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uk-UA" sz="1800" b="1"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uk-UA" altLang="uk-UA" sz="1800" b="0" i="0" u="none" strike="noStrike" kern="1200" cap="none" spc="0" normalizeH="0" baseline="0" noProof="0" dirty="0">
                <a:ln>
                  <a:noFill/>
                </a:ln>
                <a:solidFill>
                  <a:srgbClr val="000000"/>
                </a:solidFill>
                <a:effectLst/>
                <a:uLnTx/>
                <a:uFillTx/>
                <a:latin typeface="Arial"/>
                <a:ea typeface="+mn-ea"/>
                <a:cs typeface="+mn-cs"/>
              </a:rPr>
              <a:t>З урахуванням 1-го етапу пілотного проекту ДАР та кращих світових практик у Верховній Раді було </a:t>
            </a:r>
            <a:r>
              <a:rPr kumimoji="0" lang="uk-UA" altLang="uk-UA" sz="1800" b="0" i="0" u="none" strike="noStrike" kern="1200" cap="none" spc="0" normalizeH="0" baseline="0" noProof="0" dirty="0" err="1">
                <a:ln>
                  <a:noFill/>
                </a:ln>
                <a:solidFill>
                  <a:srgbClr val="000000"/>
                </a:solidFill>
                <a:effectLst/>
                <a:uLnTx/>
                <a:uFillTx/>
                <a:latin typeface="Arial"/>
                <a:ea typeface="+mn-ea"/>
                <a:cs typeface="+mn-cs"/>
              </a:rPr>
              <a:t>зареєтровано</a:t>
            </a:r>
            <a:r>
              <a:rPr kumimoji="0" lang="uk-UA" altLang="uk-UA" sz="1800" b="1" i="0" u="none" strike="noStrike" kern="1200" cap="none" spc="0" normalizeH="0" baseline="0" noProof="0" dirty="0">
                <a:ln>
                  <a:noFill/>
                </a:ln>
                <a:solidFill>
                  <a:srgbClr val="000000"/>
                </a:solidFill>
                <a:effectLst/>
                <a:uLnTx/>
                <a:uFillTx/>
                <a:latin typeface="Arial"/>
                <a:ea typeface="+mn-ea"/>
                <a:cs typeface="+mn-cs"/>
              </a:rPr>
              <a:t> проект Закону України № 3295 від 30 березня 2020 р. “Про внесення змін до Закону України “Про державну підтримку сільського господарства України” та інших законів Україні щодо функціонування Державного аграрного реєстру та удосконалення державної підтримки виробників сільськогосподарської продукції”.</a:t>
            </a:r>
            <a:r>
              <a:rPr kumimoji="0" lang="uk-UA" altLang="uk-UA" sz="1800" b="0" i="0" u="none" strike="noStrike" kern="1200" cap="none" spc="0" normalizeH="0" baseline="0" noProof="0" dirty="0">
                <a:ln>
                  <a:noFill/>
                </a:ln>
                <a:solidFill>
                  <a:srgbClr val="000000"/>
                </a:solidFill>
                <a:effectLst/>
                <a:uLnTx/>
                <a:uFillTx/>
                <a:latin typeface="Arial"/>
                <a:ea typeface="+mn-ea"/>
                <a:cs typeface="+mn-cs"/>
              </a:rPr>
              <a:t> Законопроектом надається визначення поняття Державного аграрного реєстру та закріплюються принципи його функціонування.</a:t>
            </a:r>
            <a:endParaRPr kumimoji="0" lang="ru-RU" altLang="uk-UA"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4079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60756B3-87D4-467F-8471-7F16E31D4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087" y="220848"/>
            <a:ext cx="1503387" cy="501691"/>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6DEFD1A7-C6D5-42D1-A87C-A5D5BCFD8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474" y="224625"/>
            <a:ext cx="1360211" cy="425032"/>
          </a:xfrm>
          <a:prstGeom prst="rect">
            <a:avLst/>
          </a:prstGeom>
        </p:spPr>
      </p:pic>
      <p:pic>
        <p:nvPicPr>
          <p:cNvPr id="7" name="Picture 6" descr="A close up of a logo&#10;&#10;Description automatically generated">
            <a:extLst>
              <a:ext uri="{FF2B5EF4-FFF2-40B4-BE49-F238E27FC236}">
                <a16:creationId xmlns:a16="http://schemas.microsoft.com/office/drawing/2014/main" id="{D28FB5DC-78DF-4769-8C2D-412E46593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517" y="186296"/>
            <a:ext cx="419203" cy="501691"/>
          </a:xfrm>
          <a:prstGeom prst="rect">
            <a:avLst/>
          </a:prstGeom>
        </p:spPr>
      </p:pic>
      <p:pic>
        <p:nvPicPr>
          <p:cNvPr id="8" name="Picture 7" descr="A close up of a logo&#10;&#10;Description automatically generated">
            <a:extLst>
              <a:ext uri="{FF2B5EF4-FFF2-40B4-BE49-F238E27FC236}">
                <a16:creationId xmlns:a16="http://schemas.microsoft.com/office/drawing/2014/main" id="{A5E66206-2FED-47A5-BC56-5123192EE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33720" y="220848"/>
            <a:ext cx="902024" cy="467139"/>
          </a:xfrm>
          <a:prstGeom prst="rect">
            <a:avLst/>
          </a:prstGeom>
        </p:spPr>
      </p:pic>
      <p:sp>
        <p:nvSpPr>
          <p:cNvPr id="9" name="TextBox 8">
            <a:extLst>
              <a:ext uri="{FF2B5EF4-FFF2-40B4-BE49-F238E27FC236}">
                <a16:creationId xmlns:a16="http://schemas.microsoft.com/office/drawing/2014/main" id="{9ACBC9F3-E581-47D7-850B-36CC0AE89196}"/>
              </a:ext>
            </a:extLst>
          </p:cNvPr>
          <p:cNvSpPr txBox="1"/>
          <p:nvPr/>
        </p:nvSpPr>
        <p:spPr>
          <a:xfrm>
            <a:off x="647363" y="1337804"/>
            <a:ext cx="11126547" cy="5386090"/>
          </a:xfrm>
          <a:prstGeom prst="rect">
            <a:avLst/>
          </a:prstGeom>
          <a:noFill/>
        </p:spPr>
        <p:txBody>
          <a:bodyPr wrap="square">
            <a:spAutoFit/>
          </a:bodyPr>
          <a:lstStyle/>
          <a:p>
            <a:pPr fontAlgn="base">
              <a:spcBef>
                <a:spcPct val="0"/>
              </a:spcBef>
              <a:spcAft>
                <a:spcPct val="0"/>
              </a:spcAft>
              <a:defRPr/>
            </a:pPr>
            <a:r>
              <a:rPr lang="uk-UA" sz="3200" b="1" dirty="0">
                <a:solidFill>
                  <a:srgbClr val="0070C0"/>
                </a:solidFill>
              </a:rPr>
              <a:t>Функції ДАР </a:t>
            </a:r>
          </a:p>
          <a:p>
            <a:pPr fontAlgn="base">
              <a:spcBef>
                <a:spcPct val="0"/>
              </a:spcBef>
              <a:spcAft>
                <a:spcPct val="0"/>
              </a:spcAft>
              <a:defRPr/>
            </a:pPr>
            <a:r>
              <a:rPr lang="uk-UA" sz="2400" dirty="0">
                <a:solidFill>
                  <a:srgbClr val="065FC0"/>
                </a:solidFill>
                <a:latin typeface="Calibri"/>
                <a:ea typeface="+mj-ea"/>
                <a:cs typeface="+mj-cs"/>
              </a:rPr>
              <a:t>(</a:t>
            </a:r>
            <a:r>
              <a:rPr lang="uk-UA" sz="2400" dirty="0">
                <a:solidFill>
                  <a:srgbClr val="065FC0"/>
                </a:solidFill>
              </a:rPr>
              <a:t>РОЗДІЛ 3 Операційного посібника)</a:t>
            </a:r>
            <a:endParaRPr lang="uk-UA" sz="2400" dirty="0">
              <a:solidFill>
                <a:srgbClr val="065FC0"/>
              </a:solidFill>
              <a:latin typeface="Arial"/>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000" b="0" i="0" u="none" strike="noStrike" kern="1200" cap="none" spc="0" normalizeH="0" baseline="0" noProof="0" dirty="0">
                <a:ln>
                  <a:noFill/>
                </a:ln>
                <a:solidFill>
                  <a:prstClr val="black"/>
                </a:solidFill>
                <a:effectLst/>
                <a:uLnTx/>
                <a:uFillTx/>
                <a:latin typeface="Calibri"/>
                <a:ea typeface="+mn-ea"/>
                <a:cs typeface="+mn-cs"/>
              </a:rPr>
              <a:t>Облік аграріїв з можливістю сегментації, для формування якісної аграрної політики на регіональному і національному рівнях;</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000" b="0" i="0" u="none" strike="noStrike" kern="1200" cap="none" spc="0" normalizeH="0" baseline="0" noProof="0" dirty="0">
                <a:ln>
                  <a:noFill/>
                </a:ln>
                <a:solidFill>
                  <a:prstClr val="black"/>
                </a:solidFill>
                <a:effectLst/>
                <a:uLnTx/>
                <a:uFillTx/>
                <a:latin typeface="Calibri"/>
                <a:ea typeface="+mn-ea"/>
                <a:cs typeface="+mn-cs"/>
              </a:rPr>
              <a:t>Відображення у “кабінеті аграрія” інформації про землю, зареєстровані речові права оренди, а також зареєстрованих тварин;</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000" b="0" i="0" u="none" strike="noStrike" kern="1200" cap="none" spc="0" normalizeH="0" baseline="0" noProof="0" dirty="0">
                <a:ln>
                  <a:noFill/>
                </a:ln>
                <a:solidFill>
                  <a:prstClr val="black"/>
                </a:solidFill>
                <a:effectLst/>
                <a:uLnTx/>
                <a:uFillTx/>
                <a:latin typeface="Calibri"/>
                <a:ea typeface="+mn-ea"/>
                <a:cs typeface="+mn-cs"/>
              </a:rPr>
              <a:t>Ідентифікація помилки в ДЗК та подання заяви на її виправлення;</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000" b="0" i="0" u="none" strike="noStrike" kern="1200" cap="none" spc="0" normalizeH="0" baseline="0" noProof="0" dirty="0">
                <a:ln>
                  <a:noFill/>
                </a:ln>
                <a:solidFill>
                  <a:prstClr val="black"/>
                </a:solidFill>
                <a:effectLst/>
                <a:uLnTx/>
                <a:uFillTx/>
                <a:latin typeface="Calibri"/>
                <a:ea typeface="+mn-ea"/>
                <a:cs typeface="+mn-cs"/>
              </a:rPr>
              <a:t>Отримання статистичної інформації для органів державної влади та місцевого самоврядування;</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000" b="0" i="0" u="none" strike="noStrike" kern="1200" cap="none" spc="0" normalizeH="0" baseline="0" noProof="0" dirty="0">
                <a:ln>
                  <a:noFill/>
                </a:ln>
                <a:solidFill>
                  <a:prstClr val="black"/>
                </a:solidFill>
                <a:effectLst/>
                <a:uLnTx/>
                <a:uFillTx/>
                <a:latin typeface="Calibri"/>
                <a:ea typeface="+mn-ea"/>
                <a:cs typeface="+mn-cs"/>
              </a:rPr>
              <a:t>Покращення стану інших реєстрів та кадастрів, зокрема Державного земельного кадастру та Реєстру речових прав на нерухоме майно;</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000" b="0" i="0" u="none" strike="noStrike" kern="1200" cap="none" spc="0" normalizeH="0" baseline="0" noProof="0" dirty="0">
                <a:ln>
                  <a:noFill/>
                </a:ln>
                <a:solidFill>
                  <a:prstClr val="black"/>
                </a:solidFill>
                <a:effectLst/>
                <a:uLnTx/>
                <a:uFillTx/>
                <a:latin typeface="Calibri"/>
                <a:ea typeface="+mn-ea"/>
                <a:cs typeface="+mn-cs"/>
              </a:rPr>
              <a:t>Комунікація з сільськогосподарськими  виробниками;</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000" b="0" i="0" u="none" strike="noStrike" kern="1200" cap="none" spc="0" normalizeH="0" baseline="0" noProof="0" dirty="0">
                <a:ln>
                  <a:noFill/>
                </a:ln>
                <a:solidFill>
                  <a:prstClr val="black"/>
                </a:solidFill>
                <a:effectLst/>
                <a:uLnTx/>
                <a:uFillTx/>
                <a:latin typeface="Calibri"/>
                <a:ea typeface="+mn-ea"/>
                <a:cs typeface="+mn-cs"/>
              </a:rPr>
              <a:t>**Здійснювати прозоре адміністрування, орієнтацію та розподіл коштів державної підтримки в АПК за допомогою електронних засобів;</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000" b="0" i="0" u="none" strike="noStrike" kern="1200" cap="none" spc="0" normalizeH="0" baseline="0" noProof="0" dirty="0">
                <a:ln>
                  <a:noFill/>
                </a:ln>
                <a:solidFill>
                  <a:prstClr val="black"/>
                </a:solidFill>
                <a:effectLst/>
                <a:uLnTx/>
                <a:uFillTx/>
                <a:latin typeface="Calibri"/>
                <a:ea typeface="+mn-ea"/>
                <a:cs typeface="+mn-cs"/>
              </a:rPr>
              <a:t>**Полегшити доступ до банківського кредитування та страхування.</a:t>
            </a:r>
            <a:endParaRPr kumimoji="0" lang="ru-RU" altLang="uk-UA"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1889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60756B3-87D4-467F-8471-7F16E31D4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087" y="220848"/>
            <a:ext cx="1503387" cy="501691"/>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6DEFD1A7-C6D5-42D1-A87C-A5D5BCFD8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474" y="224625"/>
            <a:ext cx="1360211" cy="425032"/>
          </a:xfrm>
          <a:prstGeom prst="rect">
            <a:avLst/>
          </a:prstGeom>
        </p:spPr>
      </p:pic>
      <p:pic>
        <p:nvPicPr>
          <p:cNvPr id="7" name="Picture 6" descr="A close up of a logo&#10;&#10;Description automatically generated">
            <a:extLst>
              <a:ext uri="{FF2B5EF4-FFF2-40B4-BE49-F238E27FC236}">
                <a16:creationId xmlns:a16="http://schemas.microsoft.com/office/drawing/2014/main" id="{D28FB5DC-78DF-4769-8C2D-412E46593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517" y="186296"/>
            <a:ext cx="419203" cy="501691"/>
          </a:xfrm>
          <a:prstGeom prst="rect">
            <a:avLst/>
          </a:prstGeom>
        </p:spPr>
      </p:pic>
      <p:pic>
        <p:nvPicPr>
          <p:cNvPr id="8" name="Picture 7" descr="A close up of a logo&#10;&#10;Description automatically generated">
            <a:extLst>
              <a:ext uri="{FF2B5EF4-FFF2-40B4-BE49-F238E27FC236}">
                <a16:creationId xmlns:a16="http://schemas.microsoft.com/office/drawing/2014/main" id="{A5E66206-2FED-47A5-BC56-5123192EE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33720" y="220848"/>
            <a:ext cx="902024" cy="467139"/>
          </a:xfrm>
          <a:prstGeom prst="rect">
            <a:avLst/>
          </a:prstGeom>
        </p:spPr>
      </p:pic>
      <p:sp>
        <p:nvSpPr>
          <p:cNvPr id="9" name="TextBox 8">
            <a:extLst>
              <a:ext uri="{FF2B5EF4-FFF2-40B4-BE49-F238E27FC236}">
                <a16:creationId xmlns:a16="http://schemas.microsoft.com/office/drawing/2014/main" id="{9ACBC9F3-E581-47D7-850B-36CC0AE89196}"/>
              </a:ext>
            </a:extLst>
          </p:cNvPr>
          <p:cNvSpPr txBox="1"/>
          <p:nvPr/>
        </p:nvSpPr>
        <p:spPr>
          <a:xfrm>
            <a:off x="647363" y="1289953"/>
            <a:ext cx="11126547" cy="4093428"/>
          </a:xfrm>
          <a:prstGeom prst="rect">
            <a:avLst/>
          </a:prstGeom>
          <a:noFill/>
        </p:spPr>
        <p:txBody>
          <a:bodyPr wrap="square">
            <a:spAutoFit/>
          </a:bodyPr>
          <a:lstStyle/>
          <a:p>
            <a:pPr fontAlgn="base">
              <a:spcBef>
                <a:spcPct val="0"/>
              </a:spcBef>
              <a:spcAft>
                <a:spcPct val="0"/>
              </a:spcAft>
              <a:defRPr/>
            </a:pPr>
            <a:r>
              <a:rPr lang="uk-UA" sz="3200" b="1" dirty="0">
                <a:solidFill>
                  <a:srgbClr val="0070C0"/>
                </a:solidFill>
              </a:rPr>
              <a:t>Переваги реєстрації в ДАР для с/г виробників </a:t>
            </a:r>
            <a:br>
              <a:rPr lang="uk-UA" sz="3200" b="1" dirty="0">
                <a:solidFill>
                  <a:srgbClr val="0070C0"/>
                </a:solidFill>
              </a:rPr>
            </a:br>
            <a:r>
              <a:rPr lang="uk-UA" sz="2400" dirty="0">
                <a:solidFill>
                  <a:srgbClr val="065FC0"/>
                </a:solidFill>
                <a:latin typeface="Calibri"/>
                <a:ea typeface="+mj-ea"/>
                <a:cs typeface="+mj-cs"/>
              </a:rPr>
              <a:t>(</a:t>
            </a:r>
            <a:r>
              <a:rPr lang="uk-UA" sz="2400" dirty="0">
                <a:solidFill>
                  <a:srgbClr val="065FC0"/>
                </a:solidFill>
              </a:rPr>
              <a:t>РОЗДІЛ 4 Операційного посібника)</a:t>
            </a:r>
            <a:endParaRPr lang="en-US" sz="2400" dirty="0">
              <a:solidFill>
                <a:srgbClr val="065FC0"/>
              </a:solidFill>
            </a:endParaRPr>
          </a:p>
          <a:p>
            <a:pPr fontAlgn="base">
              <a:spcBef>
                <a:spcPct val="0"/>
              </a:spcBef>
              <a:spcAft>
                <a:spcPct val="0"/>
              </a:spcAft>
              <a:defRPr/>
            </a:pPr>
            <a:endParaRPr lang="uk-UA" sz="2400" dirty="0">
              <a:solidFill>
                <a:srgbClr val="065FC0"/>
              </a:solidFill>
              <a:latin typeface="Arial"/>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200" b="0" i="0" u="none" strike="noStrike" kern="1200" cap="none" spc="0" normalizeH="0" baseline="0" noProof="0" dirty="0">
                <a:ln>
                  <a:noFill/>
                </a:ln>
                <a:solidFill>
                  <a:prstClr val="black"/>
                </a:solidFill>
                <a:effectLst/>
                <a:uLnTx/>
                <a:uFillTx/>
                <a:latin typeface="Calibri"/>
                <a:ea typeface="+mn-ea"/>
                <a:cs typeface="+mn-cs"/>
              </a:rPr>
              <a:t>відстежувати актуальну інформацію про себе в державних реєстрах та кадастрах;</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200" b="0" i="0" u="none" strike="noStrike" kern="1200" cap="none" spc="0" normalizeH="0" baseline="0" noProof="0" dirty="0">
                <a:ln>
                  <a:noFill/>
                </a:ln>
                <a:solidFill>
                  <a:prstClr val="black"/>
                </a:solidFill>
                <a:effectLst/>
                <a:uLnTx/>
                <a:uFillTx/>
                <a:latin typeface="Calibri"/>
                <a:ea typeface="+mn-ea"/>
                <a:cs typeface="+mn-cs"/>
              </a:rPr>
              <a:t>отримувати інформацію про ініціативи в аграрній політиці та про державну підтримку;</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200" b="0" i="0" u="none" strike="noStrike" kern="1200" cap="none" spc="0" normalizeH="0" baseline="0" noProof="0" dirty="0">
                <a:ln>
                  <a:noFill/>
                </a:ln>
                <a:solidFill>
                  <a:prstClr val="black"/>
                </a:solidFill>
                <a:effectLst/>
                <a:uLnTx/>
                <a:uFillTx/>
                <a:latin typeface="Calibri"/>
                <a:ea typeface="+mn-ea"/>
                <a:cs typeface="+mn-cs"/>
              </a:rPr>
              <a:t>здійснювати взаємодію з органами влади;</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200" b="0" i="0" u="none" strike="noStrike" kern="1200" cap="none" spc="0" normalizeH="0" baseline="0" noProof="0" dirty="0">
                <a:ln>
                  <a:noFill/>
                </a:ln>
                <a:solidFill>
                  <a:prstClr val="black"/>
                </a:solidFill>
                <a:effectLst/>
                <a:uLnTx/>
                <a:uFillTx/>
                <a:latin typeface="Calibri"/>
                <a:ea typeface="+mn-ea"/>
                <a:cs typeface="+mn-cs"/>
              </a:rPr>
              <a:t>отримувати консультації від операторів-консультантів ДАР;</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uk-UA" sz="2200" b="0" i="0" u="none" strike="noStrike" kern="1200" cap="none" spc="0" normalizeH="0" baseline="0" noProof="0" dirty="0">
                <a:ln>
                  <a:noFill/>
                </a:ln>
                <a:solidFill>
                  <a:prstClr val="black"/>
                </a:solidFill>
                <a:effectLst/>
                <a:uLnTx/>
                <a:uFillTx/>
                <a:latin typeface="Calibri"/>
                <a:ea typeface="+mn-ea"/>
                <a:cs typeface="+mn-cs"/>
              </a:rPr>
              <a:t>накопичувати історію свого перебування в ДАР, що дозволить бути у фокусі держави при формуванні аграрної політики та першим  скористатися новим функціоналом</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endParaRPr kumimoji="0" lang="ru-RU" altLang="uk-UA"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35316302"/>
      </p:ext>
    </p:extLst>
  </p:cSld>
  <p:clrMapOvr>
    <a:masterClrMapping/>
  </p:clrMapOvr>
</p:sld>
</file>

<file path=ppt/theme/theme1.xml><?xml version="1.0" encoding="utf-8"?>
<a:theme xmlns:a="http://schemas.openxmlformats.org/drawingml/2006/main" name="WB Them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B Them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DCED207690F94EBFD531DEBE22C474" ma:contentTypeVersion="2" ma:contentTypeDescription="Create a new document." ma:contentTypeScope="" ma:versionID="a338ee02325b206fdd2d0a52fb9d9156">
  <xsd:schema xmlns:xsd="http://www.w3.org/2001/XMLSchema" xmlns:xs="http://www.w3.org/2001/XMLSchema" xmlns:p="http://schemas.microsoft.com/office/2006/metadata/properties" xmlns:ns2="372657f5-b4f8-4c49-8052-6875ed4a92e7" targetNamespace="http://schemas.microsoft.com/office/2006/metadata/properties" ma:root="true" ma:fieldsID="0d6e8d1892971dbf24b36cbf0ff71438" ns2:_="">
    <xsd:import namespace="372657f5-b4f8-4c49-8052-6875ed4a92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2657f5-b4f8-4c49-8052-6875ed4a92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9ADB32-6171-4727-9D61-3974113EB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2657f5-b4f8-4c49-8052-6875ed4a92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D43273-F0F6-4BDB-9817-35AE28F9D9E2}">
  <ds:schemaRefs>
    <ds:schemaRef ds:uri="http://schemas.microsoft.com/sharepoint/v3/contenttype/forms"/>
  </ds:schemaRefs>
</ds:datastoreItem>
</file>

<file path=customXml/itemProps3.xml><?xml version="1.0" encoding="utf-8"?>
<ds:datastoreItem xmlns:ds="http://schemas.openxmlformats.org/officeDocument/2006/customXml" ds:itemID="{2E8BB956-DE10-413E-BCB1-765E2989F703}">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372657f5-b4f8-4c49-8052-6875ed4a92e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16963</TotalTime>
  <Words>659</Words>
  <Application>Microsoft Office PowerPoint</Application>
  <PresentationFormat>Широкоэкранный</PresentationFormat>
  <Paragraphs>72</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4</vt:i4>
      </vt:variant>
      <vt:variant>
        <vt:lpstr>Заголовки слайдов</vt:lpstr>
      </vt:variant>
      <vt:variant>
        <vt:i4>11</vt:i4>
      </vt:variant>
    </vt:vector>
  </HeadingPairs>
  <TitlesOfParts>
    <vt:vector size="19" baseType="lpstr">
      <vt:lpstr>Arial</vt:lpstr>
      <vt:lpstr>Calibri</vt:lpstr>
      <vt:lpstr>Courier New</vt:lpstr>
      <vt:lpstr>Wingdings</vt:lpstr>
      <vt:lpstr>WB Theme</vt:lpstr>
      <vt:lpstr>1_WB Theme</vt:lpstr>
      <vt:lpstr>Оформление по умолчанию</vt:lpstr>
      <vt:lpstr>1_Оформление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Nikolaieva Olga</dc:creator>
  <cp:lastModifiedBy>Пользователь Windows</cp:lastModifiedBy>
  <cp:revision>491</cp:revision>
  <cp:lastPrinted>2018-12-07T06:06:02Z</cp:lastPrinted>
  <dcterms:created xsi:type="dcterms:W3CDTF">2018-10-30T13:43:46Z</dcterms:created>
  <dcterms:modified xsi:type="dcterms:W3CDTF">2020-09-10T06:38:10Z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0x0101006FDCED207690F94EBFD531DEBE22C474</vt:lpwstr>
  </property>
</Properties>
</file>